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4" r:id="rId4"/>
    <p:sldId id="260" r:id="rId5"/>
    <p:sldId id="271" r:id="rId6"/>
    <p:sldId id="263" r:id="rId7"/>
    <p:sldId id="262" r:id="rId8"/>
    <p:sldId id="265" r:id="rId9"/>
    <p:sldId id="268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-96" y="-5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EBFA6A-7E96-4123-BFE7-FB674E8A8085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ED2A81-DBBD-4244-97D7-5DABFBAC8FDA}">
      <dgm:prSet phldrT="[Text]"/>
      <dgm:spPr/>
      <dgm:t>
        <a:bodyPr/>
        <a:lstStyle/>
        <a:p>
          <a:r>
            <a:rPr lang="en-US" dirty="0"/>
            <a:t>Physical</a:t>
          </a:r>
        </a:p>
      </dgm:t>
    </dgm:pt>
    <dgm:pt modelId="{E15D3B0F-1E49-41D0-8519-4E422C2DBB89}" type="parTrans" cxnId="{487ECD55-971C-4F3B-A1D7-435C29AEB9DF}">
      <dgm:prSet/>
      <dgm:spPr/>
      <dgm:t>
        <a:bodyPr/>
        <a:lstStyle/>
        <a:p>
          <a:endParaRPr lang="en-US"/>
        </a:p>
      </dgm:t>
    </dgm:pt>
    <dgm:pt modelId="{B320B9B7-7B78-441D-8367-5F58CD6FDC8A}" type="sibTrans" cxnId="{487ECD55-971C-4F3B-A1D7-435C29AEB9DF}">
      <dgm:prSet/>
      <dgm:spPr/>
      <dgm:t>
        <a:bodyPr/>
        <a:lstStyle/>
        <a:p>
          <a:endParaRPr lang="en-US"/>
        </a:p>
      </dgm:t>
    </dgm:pt>
    <dgm:pt modelId="{0F15EC5B-689A-40B5-8293-40F255983C45}">
      <dgm:prSet phldrT="[Text]"/>
      <dgm:spPr/>
      <dgm:t>
        <a:bodyPr/>
        <a:lstStyle/>
        <a:p>
          <a:r>
            <a:rPr lang="en-US" dirty="0"/>
            <a:t>Individual</a:t>
          </a:r>
        </a:p>
      </dgm:t>
    </dgm:pt>
    <dgm:pt modelId="{346C2496-3868-4F76-8FA6-D9F7938F005A}" type="parTrans" cxnId="{2B1860C6-0042-4B32-A4AF-DE7784254842}">
      <dgm:prSet/>
      <dgm:spPr/>
      <dgm:t>
        <a:bodyPr/>
        <a:lstStyle/>
        <a:p>
          <a:endParaRPr lang="en-US"/>
        </a:p>
      </dgm:t>
    </dgm:pt>
    <dgm:pt modelId="{A1E01774-0A78-4A85-928F-B593EB205A0E}" type="sibTrans" cxnId="{2B1860C6-0042-4B32-A4AF-DE7784254842}">
      <dgm:prSet/>
      <dgm:spPr/>
      <dgm:t>
        <a:bodyPr/>
        <a:lstStyle/>
        <a:p>
          <a:endParaRPr lang="en-US"/>
        </a:p>
      </dgm:t>
    </dgm:pt>
    <dgm:pt modelId="{7DBE418E-3712-429D-80BC-547388BA1A65}">
      <dgm:prSet phldrT="[Text]"/>
      <dgm:spPr/>
      <dgm:t>
        <a:bodyPr/>
        <a:lstStyle/>
        <a:p>
          <a:r>
            <a:rPr lang="en-US" dirty="0"/>
            <a:t>Network</a:t>
          </a:r>
        </a:p>
      </dgm:t>
    </dgm:pt>
    <dgm:pt modelId="{5FA5D4B7-C6BF-45BD-ABF1-7688AA7C0248}" type="parTrans" cxnId="{91526F8B-4542-42A6-9DBE-7A83734DBF5B}">
      <dgm:prSet/>
      <dgm:spPr/>
      <dgm:t>
        <a:bodyPr/>
        <a:lstStyle/>
        <a:p>
          <a:endParaRPr lang="en-US"/>
        </a:p>
      </dgm:t>
    </dgm:pt>
    <dgm:pt modelId="{112073BD-C8EE-4C97-8FFA-0A1FCC3721A1}" type="sibTrans" cxnId="{91526F8B-4542-42A6-9DBE-7A83734DBF5B}">
      <dgm:prSet/>
      <dgm:spPr/>
      <dgm:t>
        <a:bodyPr/>
        <a:lstStyle/>
        <a:p>
          <a:endParaRPr lang="en-US"/>
        </a:p>
      </dgm:t>
    </dgm:pt>
    <dgm:pt modelId="{6C625D84-89F4-4A52-A7DB-3BC36A878ED4}">
      <dgm:prSet phldrT="[Text]"/>
      <dgm:spPr/>
      <dgm:t>
        <a:bodyPr/>
        <a:lstStyle/>
        <a:p>
          <a:r>
            <a:rPr lang="en-US" dirty="0"/>
            <a:t>Institutional</a:t>
          </a:r>
        </a:p>
      </dgm:t>
    </dgm:pt>
    <dgm:pt modelId="{B73A79EE-21FD-4859-B1E4-790A9CE144BC}" type="parTrans" cxnId="{7C5A6520-EF89-4107-A54D-1C673C8FE9AA}">
      <dgm:prSet/>
      <dgm:spPr/>
      <dgm:t>
        <a:bodyPr/>
        <a:lstStyle/>
        <a:p>
          <a:endParaRPr lang="en-US"/>
        </a:p>
      </dgm:t>
    </dgm:pt>
    <dgm:pt modelId="{73ECF583-6A9B-4B03-9B89-61A14DC5ECE0}" type="sibTrans" cxnId="{7C5A6520-EF89-4107-A54D-1C673C8FE9AA}">
      <dgm:prSet/>
      <dgm:spPr/>
      <dgm:t>
        <a:bodyPr/>
        <a:lstStyle/>
        <a:p>
          <a:endParaRPr lang="en-US"/>
        </a:p>
      </dgm:t>
    </dgm:pt>
    <dgm:pt modelId="{AC8C23C6-0276-4D8D-A739-F71B2BEE4AF4}">
      <dgm:prSet phldrT="[Text]"/>
      <dgm:spPr/>
      <dgm:t>
        <a:bodyPr/>
        <a:lstStyle/>
        <a:p>
          <a:r>
            <a:rPr lang="en-US" dirty="0"/>
            <a:t>Economic</a:t>
          </a:r>
        </a:p>
      </dgm:t>
    </dgm:pt>
    <dgm:pt modelId="{EFFAF246-B45F-4DAC-9DAF-2B84FF437259}" type="parTrans" cxnId="{38D06295-99A1-4B1E-B7AB-4C86C74CF614}">
      <dgm:prSet/>
      <dgm:spPr/>
      <dgm:t>
        <a:bodyPr/>
        <a:lstStyle/>
        <a:p>
          <a:endParaRPr lang="en-US"/>
        </a:p>
      </dgm:t>
    </dgm:pt>
    <dgm:pt modelId="{D743EE81-D05A-416E-8294-9CB37B07FA90}" type="sibTrans" cxnId="{38D06295-99A1-4B1E-B7AB-4C86C74CF614}">
      <dgm:prSet/>
      <dgm:spPr/>
      <dgm:t>
        <a:bodyPr/>
        <a:lstStyle/>
        <a:p>
          <a:endParaRPr lang="en-US"/>
        </a:p>
      </dgm:t>
    </dgm:pt>
    <dgm:pt modelId="{F70308AA-AB5A-4C9E-8D9F-EA789C8C1D84}" type="pres">
      <dgm:prSet presAssocID="{A8EBFA6A-7E96-4123-BFE7-FB674E8A808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C7E63A-F642-4354-BB4C-BCE07A0E101D}" type="pres">
      <dgm:prSet presAssocID="{04ED2A81-DBBD-4244-97D7-5DABFBAC8FD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E49AAC-4FCE-46E3-9662-AFDCC2A469FB}" type="pres">
      <dgm:prSet presAssocID="{04ED2A81-DBBD-4244-97D7-5DABFBAC8FDA}" presName="spNode" presStyleCnt="0"/>
      <dgm:spPr/>
    </dgm:pt>
    <dgm:pt modelId="{BBB1D851-1329-46F2-AD07-6852A52D77C5}" type="pres">
      <dgm:prSet presAssocID="{B320B9B7-7B78-441D-8367-5F58CD6FDC8A}" presName="sibTrans" presStyleLbl="sibTrans1D1" presStyleIdx="0" presStyleCnt="5"/>
      <dgm:spPr/>
      <dgm:t>
        <a:bodyPr/>
        <a:lstStyle/>
        <a:p>
          <a:endParaRPr lang="en-US"/>
        </a:p>
      </dgm:t>
    </dgm:pt>
    <dgm:pt modelId="{65DCE1BD-3FCF-4C07-9DCE-A4BEA4669BDD}" type="pres">
      <dgm:prSet presAssocID="{0F15EC5B-689A-40B5-8293-40F255983C4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A51FC6-60D6-405D-AE19-F1F5B3C58F22}" type="pres">
      <dgm:prSet presAssocID="{0F15EC5B-689A-40B5-8293-40F255983C45}" presName="spNode" presStyleCnt="0"/>
      <dgm:spPr/>
    </dgm:pt>
    <dgm:pt modelId="{3760FC00-BF48-4E2F-9A52-AC2E6611E94F}" type="pres">
      <dgm:prSet presAssocID="{A1E01774-0A78-4A85-928F-B593EB205A0E}" presName="sibTrans" presStyleLbl="sibTrans1D1" presStyleIdx="1" presStyleCnt="5"/>
      <dgm:spPr/>
      <dgm:t>
        <a:bodyPr/>
        <a:lstStyle/>
        <a:p>
          <a:endParaRPr lang="en-US"/>
        </a:p>
      </dgm:t>
    </dgm:pt>
    <dgm:pt modelId="{91FBE5D9-A918-4C47-B045-860930FC6BB6}" type="pres">
      <dgm:prSet presAssocID="{7DBE418E-3712-429D-80BC-547388BA1A6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DFFE5-C7E1-4D16-8722-292FB8BBEE18}" type="pres">
      <dgm:prSet presAssocID="{7DBE418E-3712-429D-80BC-547388BA1A65}" presName="spNode" presStyleCnt="0"/>
      <dgm:spPr/>
    </dgm:pt>
    <dgm:pt modelId="{814352B8-910F-4C2D-A9C3-F11ECD514828}" type="pres">
      <dgm:prSet presAssocID="{112073BD-C8EE-4C97-8FFA-0A1FCC3721A1}" presName="sibTrans" presStyleLbl="sibTrans1D1" presStyleIdx="2" presStyleCnt="5"/>
      <dgm:spPr/>
      <dgm:t>
        <a:bodyPr/>
        <a:lstStyle/>
        <a:p>
          <a:endParaRPr lang="en-US"/>
        </a:p>
      </dgm:t>
    </dgm:pt>
    <dgm:pt modelId="{F3AFFBE6-4052-4AA9-B02D-42D456AA1790}" type="pres">
      <dgm:prSet presAssocID="{6C625D84-89F4-4A52-A7DB-3BC36A878ED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117A77-C43A-4766-8D54-92D68EA6526F}" type="pres">
      <dgm:prSet presAssocID="{6C625D84-89F4-4A52-A7DB-3BC36A878ED4}" presName="spNode" presStyleCnt="0"/>
      <dgm:spPr/>
    </dgm:pt>
    <dgm:pt modelId="{F6D10BD2-27EE-43AA-8CA1-1048E0CB00D1}" type="pres">
      <dgm:prSet presAssocID="{73ECF583-6A9B-4B03-9B89-61A14DC5ECE0}" presName="sibTrans" presStyleLbl="sibTrans1D1" presStyleIdx="3" presStyleCnt="5"/>
      <dgm:spPr/>
      <dgm:t>
        <a:bodyPr/>
        <a:lstStyle/>
        <a:p>
          <a:endParaRPr lang="en-US"/>
        </a:p>
      </dgm:t>
    </dgm:pt>
    <dgm:pt modelId="{508D9020-A814-44A9-947E-74F0BADD7578}" type="pres">
      <dgm:prSet presAssocID="{AC8C23C6-0276-4D8D-A739-F71B2BEE4AF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9C187B-5C8B-4B61-98C8-36F5DEE25938}" type="pres">
      <dgm:prSet presAssocID="{AC8C23C6-0276-4D8D-A739-F71B2BEE4AF4}" presName="spNode" presStyleCnt="0"/>
      <dgm:spPr/>
    </dgm:pt>
    <dgm:pt modelId="{488E0D08-1B41-45C8-B019-3A19FB7AB52E}" type="pres">
      <dgm:prSet presAssocID="{D743EE81-D05A-416E-8294-9CB37B07FA90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0392B7C3-CD97-4052-A573-1FEF3F5B0222}" type="presOf" srcId="{AC8C23C6-0276-4D8D-A739-F71B2BEE4AF4}" destId="{508D9020-A814-44A9-947E-74F0BADD7578}" srcOrd="0" destOrd="0" presId="urn:microsoft.com/office/officeart/2005/8/layout/cycle6"/>
    <dgm:cxn modelId="{64D5DB01-927C-461B-A18D-CBD845071F1E}" type="presOf" srcId="{73ECF583-6A9B-4B03-9B89-61A14DC5ECE0}" destId="{F6D10BD2-27EE-43AA-8CA1-1048E0CB00D1}" srcOrd="0" destOrd="0" presId="urn:microsoft.com/office/officeart/2005/8/layout/cycle6"/>
    <dgm:cxn modelId="{BB0EE1D8-8BA2-44E5-BFC7-DDF19EECAE22}" type="presOf" srcId="{7DBE418E-3712-429D-80BC-547388BA1A65}" destId="{91FBE5D9-A918-4C47-B045-860930FC6BB6}" srcOrd="0" destOrd="0" presId="urn:microsoft.com/office/officeart/2005/8/layout/cycle6"/>
    <dgm:cxn modelId="{BA174EE9-BACB-48FB-A868-490DE82A87E8}" type="presOf" srcId="{112073BD-C8EE-4C97-8FFA-0A1FCC3721A1}" destId="{814352B8-910F-4C2D-A9C3-F11ECD514828}" srcOrd="0" destOrd="0" presId="urn:microsoft.com/office/officeart/2005/8/layout/cycle6"/>
    <dgm:cxn modelId="{7C5A6520-EF89-4107-A54D-1C673C8FE9AA}" srcId="{A8EBFA6A-7E96-4123-BFE7-FB674E8A8085}" destId="{6C625D84-89F4-4A52-A7DB-3BC36A878ED4}" srcOrd="3" destOrd="0" parTransId="{B73A79EE-21FD-4859-B1E4-790A9CE144BC}" sibTransId="{73ECF583-6A9B-4B03-9B89-61A14DC5ECE0}"/>
    <dgm:cxn modelId="{2B1860C6-0042-4B32-A4AF-DE7784254842}" srcId="{A8EBFA6A-7E96-4123-BFE7-FB674E8A8085}" destId="{0F15EC5B-689A-40B5-8293-40F255983C45}" srcOrd="1" destOrd="0" parTransId="{346C2496-3868-4F76-8FA6-D9F7938F005A}" sibTransId="{A1E01774-0A78-4A85-928F-B593EB205A0E}"/>
    <dgm:cxn modelId="{271149F2-8997-4F51-9C12-DA0D336E37E0}" type="presOf" srcId="{B320B9B7-7B78-441D-8367-5F58CD6FDC8A}" destId="{BBB1D851-1329-46F2-AD07-6852A52D77C5}" srcOrd="0" destOrd="0" presId="urn:microsoft.com/office/officeart/2005/8/layout/cycle6"/>
    <dgm:cxn modelId="{CC17F06D-7D42-424F-B0BB-5159E1833666}" type="presOf" srcId="{6C625D84-89F4-4A52-A7DB-3BC36A878ED4}" destId="{F3AFFBE6-4052-4AA9-B02D-42D456AA1790}" srcOrd="0" destOrd="0" presId="urn:microsoft.com/office/officeart/2005/8/layout/cycle6"/>
    <dgm:cxn modelId="{D3E721FD-ED5A-4EA5-94A1-4B3E0FB4CF30}" type="presOf" srcId="{04ED2A81-DBBD-4244-97D7-5DABFBAC8FDA}" destId="{ABC7E63A-F642-4354-BB4C-BCE07A0E101D}" srcOrd="0" destOrd="0" presId="urn:microsoft.com/office/officeart/2005/8/layout/cycle6"/>
    <dgm:cxn modelId="{8654E798-CCC5-46FC-A35D-CEF35AC304EE}" type="presOf" srcId="{0F15EC5B-689A-40B5-8293-40F255983C45}" destId="{65DCE1BD-3FCF-4C07-9DCE-A4BEA4669BDD}" srcOrd="0" destOrd="0" presId="urn:microsoft.com/office/officeart/2005/8/layout/cycle6"/>
    <dgm:cxn modelId="{91526F8B-4542-42A6-9DBE-7A83734DBF5B}" srcId="{A8EBFA6A-7E96-4123-BFE7-FB674E8A8085}" destId="{7DBE418E-3712-429D-80BC-547388BA1A65}" srcOrd="2" destOrd="0" parTransId="{5FA5D4B7-C6BF-45BD-ABF1-7688AA7C0248}" sibTransId="{112073BD-C8EE-4C97-8FFA-0A1FCC3721A1}"/>
    <dgm:cxn modelId="{70C57BD6-4FA8-4A81-91BA-AEA1EDDB29FC}" type="presOf" srcId="{A1E01774-0A78-4A85-928F-B593EB205A0E}" destId="{3760FC00-BF48-4E2F-9A52-AC2E6611E94F}" srcOrd="0" destOrd="0" presId="urn:microsoft.com/office/officeart/2005/8/layout/cycle6"/>
    <dgm:cxn modelId="{487ECD55-971C-4F3B-A1D7-435C29AEB9DF}" srcId="{A8EBFA6A-7E96-4123-BFE7-FB674E8A8085}" destId="{04ED2A81-DBBD-4244-97D7-5DABFBAC8FDA}" srcOrd="0" destOrd="0" parTransId="{E15D3B0F-1E49-41D0-8519-4E422C2DBB89}" sibTransId="{B320B9B7-7B78-441D-8367-5F58CD6FDC8A}"/>
    <dgm:cxn modelId="{22B1482B-4AD3-4AAF-A2BC-4024FA4F2EC5}" type="presOf" srcId="{D743EE81-D05A-416E-8294-9CB37B07FA90}" destId="{488E0D08-1B41-45C8-B019-3A19FB7AB52E}" srcOrd="0" destOrd="0" presId="urn:microsoft.com/office/officeart/2005/8/layout/cycle6"/>
    <dgm:cxn modelId="{82674BA8-6024-4C41-B836-D727F7DF62CA}" type="presOf" srcId="{A8EBFA6A-7E96-4123-BFE7-FB674E8A8085}" destId="{F70308AA-AB5A-4C9E-8D9F-EA789C8C1D84}" srcOrd="0" destOrd="0" presId="urn:microsoft.com/office/officeart/2005/8/layout/cycle6"/>
    <dgm:cxn modelId="{38D06295-99A1-4B1E-B7AB-4C86C74CF614}" srcId="{A8EBFA6A-7E96-4123-BFE7-FB674E8A8085}" destId="{AC8C23C6-0276-4D8D-A739-F71B2BEE4AF4}" srcOrd="4" destOrd="0" parTransId="{EFFAF246-B45F-4DAC-9DAF-2B84FF437259}" sibTransId="{D743EE81-D05A-416E-8294-9CB37B07FA90}"/>
    <dgm:cxn modelId="{F123BB6D-0435-4BBD-B5D7-0B6D14B78197}" type="presParOf" srcId="{F70308AA-AB5A-4C9E-8D9F-EA789C8C1D84}" destId="{ABC7E63A-F642-4354-BB4C-BCE07A0E101D}" srcOrd="0" destOrd="0" presId="urn:microsoft.com/office/officeart/2005/8/layout/cycle6"/>
    <dgm:cxn modelId="{DFB3648E-B8D3-49A3-8E01-4F82FCDFFBAF}" type="presParOf" srcId="{F70308AA-AB5A-4C9E-8D9F-EA789C8C1D84}" destId="{1FE49AAC-4FCE-46E3-9662-AFDCC2A469FB}" srcOrd="1" destOrd="0" presId="urn:microsoft.com/office/officeart/2005/8/layout/cycle6"/>
    <dgm:cxn modelId="{444A4E82-7BA7-4A5E-A50E-7E0DEB89655C}" type="presParOf" srcId="{F70308AA-AB5A-4C9E-8D9F-EA789C8C1D84}" destId="{BBB1D851-1329-46F2-AD07-6852A52D77C5}" srcOrd="2" destOrd="0" presId="urn:microsoft.com/office/officeart/2005/8/layout/cycle6"/>
    <dgm:cxn modelId="{37D5B54A-D158-477A-8C6E-2252E2E05F4A}" type="presParOf" srcId="{F70308AA-AB5A-4C9E-8D9F-EA789C8C1D84}" destId="{65DCE1BD-3FCF-4C07-9DCE-A4BEA4669BDD}" srcOrd="3" destOrd="0" presId="urn:microsoft.com/office/officeart/2005/8/layout/cycle6"/>
    <dgm:cxn modelId="{BF9C522F-ADE2-4878-9BBD-484A784B4862}" type="presParOf" srcId="{F70308AA-AB5A-4C9E-8D9F-EA789C8C1D84}" destId="{D6A51FC6-60D6-405D-AE19-F1F5B3C58F22}" srcOrd="4" destOrd="0" presId="urn:microsoft.com/office/officeart/2005/8/layout/cycle6"/>
    <dgm:cxn modelId="{E73EFC12-CA55-4615-8DC0-38339E44E67D}" type="presParOf" srcId="{F70308AA-AB5A-4C9E-8D9F-EA789C8C1D84}" destId="{3760FC00-BF48-4E2F-9A52-AC2E6611E94F}" srcOrd="5" destOrd="0" presId="urn:microsoft.com/office/officeart/2005/8/layout/cycle6"/>
    <dgm:cxn modelId="{53FBD524-3976-4DFA-B655-0202A5C9F328}" type="presParOf" srcId="{F70308AA-AB5A-4C9E-8D9F-EA789C8C1D84}" destId="{91FBE5D9-A918-4C47-B045-860930FC6BB6}" srcOrd="6" destOrd="0" presId="urn:microsoft.com/office/officeart/2005/8/layout/cycle6"/>
    <dgm:cxn modelId="{D63D5803-9C3F-45B0-8D2D-D6E93D04F3D0}" type="presParOf" srcId="{F70308AA-AB5A-4C9E-8D9F-EA789C8C1D84}" destId="{33DDFFE5-C7E1-4D16-8722-292FB8BBEE18}" srcOrd="7" destOrd="0" presId="urn:microsoft.com/office/officeart/2005/8/layout/cycle6"/>
    <dgm:cxn modelId="{D5D4BF1E-5248-4D1A-8185-B0ED46E6BFAC}" type="presParOf" srcId="{F70308AA-AB5A-4C9E-8D9F-EA789C8C1D84}" destId="{814352B8-910F-4C2D-A9C3-F11ECD514828}" srcOrd="8" destOrd="0" presId="urn:microsoft.com/office/officeart/2005/8/layout/cycle6"/>
    <dgm:cxn modelId="{B448138E-5E16-4CBF-9A2F-4BF3E2BE189D}" type="presParOf" srcId="{F70308AA-AB5A-4C9E-8D9F-EA789C8C1D84}" destId="{F3AFFBE6-4052-4AA9-B02D-42D456AA1790}" srcOrd="9" destOrd="0" presId="urn:microsoft.com/office/officeart/2005/8/layout/cycle6"/>
    <dgm:cxn modelId="{21FF0B3E-2C69-40FB-BDA4-0CA0936EC481}" type="presParOf" srcId="{F70308AA-AB5A-4C9E-8D9F-EA789C8C1D84}" destId="{5F117A77-C43A-4766-8D54-92D68EA6526F}" srcOrd="10" destOrd="0" presId="urn:microsoft.com/office/officeart/2005/8/layout/cycle6"/>
    <dgm:cxn modelId="{DFB9547B-DC68-4EDA-97F9-5C0484B7A705}" type="presParOf" srcId="{F70308AA-AB5A-4C9E-8D9F-EA789C8C1D84}" destId="{F6D10BD2-27EE-43AA-8CA1-1048E0CB00D1}" srcOrd="11" destOrd="0" presId="urn:microsoft.com/office/officeart/2005/8/layout/cycle6"/>
    <dgm:cxn modelId="{3C1A5A67-F416-48A4-ABAE-B53EF9B360C8}" type="presParOf" srcId="{F70308AA-AB5A-4C9E-8D9F-EA789C8C1D84}" destId="{508D9020-A814-44A9-947E-74F0BADD7578}" srcOrd="12" destOrd="0" presId="urn:microsoft.com/office/officeart/2005/8/layout/cycle6"/>
    <dgm:cxn modelId="{0087DEB5-71B9-4495-90DD-5595EC9D920E}" type="presParOf" srcId="{F70308AA-AB5A-4C9E-8D9F-EA789C8C1D84}" destId="{F89C187B-5C8B-4B61-98C8-36F5DEE25938}" srcOrd="13" destOrd="0" presId="urn:microsoft.com/office/officeart/2005/8/layout/cycle6"/>
    <dgm:cxn modelId="{D70E2444-1755-49E5-9793-FF594CD3B456}" type="presParOf" srcId="{F70308AA-AB5A-4C9E-8D9F-EA789C8C1D84}" destId="{488E0D08-1B41-45C8-B019-3A19FB7AB52E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C7E63A-F642-4354-BB4C-BCE07A0E101D}">
      <dsp:nvSpPr>
        <dsp:cNvPr id="0" name=""/>
        <dsp:cNvSpPr/>
      </dsp:nvSpPr>
      <dsp:spPr>
        <a:xfrm>
          <a:off x="3186906" y="919"/>
          <a:ext cx="1754187" cy="11402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Physical</a:t>
          </a:r>
        </a:p>
      </dsp:txBody>
      <dsp:txXfrm>
        <a:off x="3242567" y="56580"/>
        <a:ext cx="1642865" cy="1028899"/>
      </dsp:txXfrm>
    </dsp:sp>
    <dsp:sp modelId="{BBB1D851-1329-46F2-AD07-6852A52D77C5}">
      <dsp:nvSpPr>
        <dsp:cNvPr id="0" name=""/>
        <dsp:cNvSpPr/>
      </dsp:nvSpPr>
      <dsp:spPr>
        <a:xfrm>
          <a:off x="1783624" y="571030"/>
          <a:ext cx="4560751" cy="4560751"/>
        </a:xfrm>
        <a:custGeom>
          <a:avLst/>
          <a:gdLst/>
          <a:ahLst/>
          <a:cxnLst/>
          <a:rect l="0" t="0" r="0" b="0"/>
          <a:pathLst>
            <a:path>
              <a:moveTo>
                <a:pt x="3169549" y="180498"/>
              </a:moveTo>
              <a:arcTo wR="2280375" hR="2280375" stAng="17576987" swAng="196395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DCE1BD-3FCF-4C07-9DCE-A4BEA4669BDD}">
      <dsp:nvSpPr>
        <dsp:cNvPr id="0" name=""/>
        <dsp:cNvSpPr/>
      </dsp:nvSpPr>
      <dsp:spPr>
        <a:xfrm>
          <a:off x="5355672" y="1576619"/>
          <a:ext cx="1754187" cy="11402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Individual</a:t>
          </a:r>
        </a:p>
      </dsp:txBody>
      <dsp:txXfrm>
        <a:off x="5411333" y="1632280"/>
        <a:ext cx="1642865" cy="1028899"/>
      </dsp:txXfrm>
    </dsp:sp>
    <dsp:sp modelId="{3760FC00-BF48-4E2F-9A52-AC2E6611E94F}">
      <dsp:nvSpPr>
        <dsp:cNvPr id="0" name=""/>
        <dsp:cNvSpPr/>
      </dsp:nvSpPr>
      <dsp:spPr>
        <a:xfrm>
          <a:off x="1783624" y="571030"/>
          <a:ext cx="4560751" cy="4560751"/>
        </a:xfrm>
        <a:custGeom>
          <a:avLst/>
          <a:gdLst/>
          <a:ahLst/>
          <a:cxnLst/>
          <a:rect l="0" t="0" r="0" b="0"/>
          <a:pathLst>
            <a:path>
              <a:moveTo>
                <a:pt x="4557593" y="2160400"/>
              </a:moveTo>
              <a:arcTo wR="2280375" hR="2280375" stAng="21419049" swAng="219816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FBE5D9-A918-4C47-B045-860930FC6BB6}">
      <dsp:nvSpPr>
        <dsp:cNvPr id="0" name=""/>
        <dsp:cNvSpPr/>
      </dsp:nvSpPr>
      <dsp:spPr>
        <a:xfrm>
          <a:off x="4527277" y="4126157"/>
          <a:ext cx="1754187" cy="11402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Network</a:t>
          </a:r>
        </a:p>
      </dsp:txBody>
      <dsp:txXfrm>
        <a:off x="4582938" y="4181818"/>
        <a:ext cx="1642865" cy="1028899"/>
      </dsp:txXfrm>
    </dsp:sp>
    <dsp:sp modelId="{814352B8-910F-4C2D-A9C3-F11ECD514828}">
      <dsp:nvSpPr>
        <dsp:cNvPr id="0" name=""/>
        <dsp:cNvSpPr/>
      </dsp:nvSpPr>
      <dsp:spPr>
        <a:xfrm>
          <a:off x="1783624" y="571030"/>
          <a:ext cx="4560751" cy="4560751"/>
        </a:xfrm>
        <a:custGeom>
          <a:avLst/>
          <a:gdLst/>
          <a:ahLst/>
          <a:cxnLst/>
          <a:rect l="0" t="0" r="0" b="0"/>
          <a:pathLst>
            <a:path>
              <a:moveTo>
                <a:pt x="2734577" y="4515060"/>
              </a:moveTo>
              <a:arcTo wR="2280375" hR="2280375" stAng="4710665" swAng="137866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AFFBE6-4052-4AA9-B02D-42D456AA1790}">
      <dsp:nvSpPr>
        <dsp:cNvPr id="0" name=""/>
        <dsp:cNvSpPr/>
      </dsp:nvSpPr>
      <dsp:spPr>
        <a:xfrm>
          <a:off x="1846535" y="4126157"/>
          <a:ext cx="1754187" cy="11402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Institutional</a:t>
          </a:r>
        </a:p>
      </dsp:txBody>
      <dsp:txXfrm>
        <a:off x="1902196" y="4181818"/>
        <a:ext cx="1642865" cy="1028899"/>
      </dsp:txXfrm>
    </dsp:sp>
    <dsp:sp modelId="{F6D10BD2-27EE-43AA-8CA1-1048E0CB00D1}">
      <dsp:nvSpPr>
        <dsp:cNvPr id="0" name=""/>
        <dsp:cNvSpPr/>
      </dsp:nvSpPr>
      <dsp:spPr>
        <a:xfrm>
          <a:off x="1783624" y="571030"/>
          <a:ext cx="4560751" cy="4560751"/>
        </a:xfrm>
        <a:custGeom>
          <a:avLst/>
          <a:gdLst/>
          <a:ahLst/>
          <a:cxnLst/>
          <a:rect l="0" t="0" r="0" b="0"/>
          <a:pathLst>
            <a:path>
              <a:moveTo>
                <a:pt x="381447" y="3542986"/>
              </a:moveTo>
              <a:arcTo wR="2280375" hR="2280375" stAng="8782787" swAng="219816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8D9020-A814-44A9-947E-74F0BADD7578}">
      <dsp:nvSpPr>
        <dsp:cNvPr id="0" name=""/>
        <dsp:cNvSpPr/>
      </dsp:nvSpPr>
      <dsp:spPr>
        <a:xfrm>
          <a:off x="1018140" y="1576619"/>
          <a:ext cx="1754187" cy="11402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Economic</a:t>
          </a:r>
        </a:p>
      </dsp:txBody>
      <dsp:txXfrm>
        <a:off x="1073801" y="1632280"/>
        <a:ext cx="1642865" cy="1028899"/>
      </dsp:txXfrm>
    </dsp:sp>
    <dsp:sp modelId="{488E0D08-1B41-45C8-B019-3A19FB7AB52E}">
      <dsp:nvSpPr>
        <dsp:cNvPr id="0" name=""/>
        <dsp:cNvSpPr/>
      </dsp:nvSpPr>
      <dsp:spPr>
        <a:xfrm>
          <a:off x="1783624" y="571030"/>
          <a:ext cx="4560751" cy="4560751"/>
        </a:xfrm>
        <a:custGeom>
          <a:avLst/>
          <a:gdLst/>
          <a:ahLst/>
          <a:cxnLst/>
          <a:rect l="0" t="0" r="0" b="0"/>
          <a:pathLst>
            <a:path>
              <a:moveTo>
                <a:pt x="396955" y="994747"/>
              </a:moveTo>
              <a:arcTo wR="2280375" hR="2280375" stAng="12859054" swAng="196395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F529141-7DFC-4AB1-B271-33D0043EAF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A50259D-1DD1-44D5-9477-B6D2BF78F8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F5DFFAA-E8FE-4A69-99EC-0F408A9EC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5F80-1FAE-41D8-9374-E3F483CF1B18}" type="datetimeFigureOut">
              <a:rPr lang="en-US" smtClean="0"/>
              <a:t>11/28/19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0F41DC1-9101-45D3-8271-391E62C6F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8411AE8-697A-4B6C-9353-206DAF646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C94A-10D7-4687-8196-A87E27591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865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7A0925-50F0-4167-B1B5-E975DDEE0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44C4C14-9DC5-4514-A7B6-09B5759E30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E327D7A-020B-44D3-B7F8-AD21553D5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5F80-1FAE-41D8-9374-E3F483CF1B18}" type="datetimeFigureOut">
              <a:rPr lang="en-US" smtClean="0"/>
              <a:t>11/28/19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900FEA8-FC61-419B-BB59-FB15C3D8B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C534FEF-67C6-4025-86AA-09527232B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C94A-10D7-4687-8196-A87E27591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951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6F2FF037-A3FD-475E-9999-53DC8A2D84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7F44B42-B708-43BA-B449-FE2CE979E3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8F983BD-38BE-46EB-85F9-2CCC86025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5F80-1FAE-41D8-9374-E3F483CF1B18}" type="datetimeFigureOut">
              <a:rPr lang="en-US" smtClean="0"/>
              <a:t>11/28/19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CC14A-736D-4804-BEC9-A05AA827E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DDDE44D-6382-415B-BCEF-FCF0DFE6E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C94A-10D7-4687-8196-A87E27591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56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DC0183-A050-4047-BFC2-9339DF3A7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8B0CEA-207F-48F3-877C-444E37FC7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824F3FB-3C03-4887-B683-6F1B988A7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5F80-1FAE-41D8-9374-E3F483CF1B18}" type="datetimeFigureOut">
              <a:rPr lang="en-US" smtClean="0"/>
              <a:t>11/28/19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32D27C6-5506-4406-862C-75AED94CC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D1CD56D-019D-44A9-AA28-6DBE603AC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C94A-10D7-4687-8196-A87E27591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02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BC4479C-9005-48EF-AAC9-0D6009B5C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91C81E3-8B91-499F-A638-07881107A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53A7FC4-9AD5-4E49-BB69-B5CD60F70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5F80-1FAE-41D8-9374-E3F483CF1B18}" type="datetimeFigureOut">
              <a:rPr lang="en-US" smtClean="0"/>
              <a:t>11/28/19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8B7C83A-6DE8-4515-B724-B8C99A8A6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F8F02B8-E4C8-44E9-9631-509422CBC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C94A-10D7-4687-8196-A87E27591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822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D9DA0A6-0F41-4ED4-934D-52EC37ECA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96E0FE1-CD06-4771-B549-35D80DC10B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74900B2-7E8E-4839-94BD-AD035DE7A1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3087969-8AFE-4A5A-9C89-C1D3E69EB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5F80-1FAE-41D8-9374-E3F483CF1B18}" type="datetimeFigureOut">
              <a:rPr lang="en-US" smtClean="0"/>
              <a:t>11/28/19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10C4420-5BAA-435A-8F6B-81C30EB2F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F72BB47-193A-4D1F-A841-1FA074FF1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C94A-10D7-4687-8196-A87E27591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979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FBEF01-4F34-44BC-911E-BBC2D0E28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69D2688-F2A7-4AB4-80B2-FB72EDD12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13A4087-DC81-4242-95C8-42C8941AC1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3B4D0DE-02A2-401F-B5FC-3EC396728F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90F8D78-183C-40E9-AC0A-DB795D359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D5EAF968-EA0A-447C-BAE6-871D7A095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5F80-1FAE-41D8-9374-E3F483CF1B18}" type="datetimeFigureOut">
              <a:rPr lang="en-US" smtClean="0"/>
              <a:t>11/28/19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7326E87E-E4F9-48C4-A99F-2CF3BEE20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BEE26325-79C8-43D0-9C2A-88A0646EA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C94A-10D7-4687-8196-A87E27591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64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5E1295-AF3C-41D1-89AA-98723E7DC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30990BB-7F8B-4B17-84F2-D71B5DE32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5F80-1FAE-41D8-9374-E3F483CF1B18}" type="datetimeFigureOut">
              <a:rPr lang="en-US" smtClean="0"/>
              <a:t>11/28/19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FD51257-BA02-42FA-B156-E83C04728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3BD9994-24D6-43AF-95DA-E8E9E64D0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C94A-10D7-4687-8196-A87E27591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22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5F64D196-0B41-4C52-B978-D2C501163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5F80-1FAE-41D8-9374-E3F483CF1B18}" type="datetimeFigureOut">
              <a:rPr lang="en-US" smtClean="0"/>
              <a:t>11/28/19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D7032FC-AD74-4187-9F1B-880FB72E4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29FFAC0-D8B9-41A3-BEFE-5809B8FF9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C94A-10D7-4687-8196-A87E27591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37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2579B13-A2C7-4AB2-B11B-4E4AA2656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62E63EB-0A70-4322-819D-F7FDFDA4B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B764AE4-0317-4C99-96F2-9D7D1623E4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EC27B74-B4CA-42C6-B6FF-8D309BE35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5F80-1FAE-41D8-9374-E3F483CF1B18}" type="datetimeFigureOut">
              <a:rPr lang="en-US" smtClean="0"/>
              <a:t>11/28/19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11BFA4A-0F12-4477-B585-873999FF6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A29F281-6C15-4A08-A944-AE58EAFB3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C94A-10D7-4687-8196-A87E27591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728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BECFC5-FB19-42A3-88D5-40251E5C3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73991C1-0C5D-41E0-B2D3-67CAFC2B52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E89B804-5A55-44E7-BCBC-2F577BF624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986DBC5-7A92-4A77-9727-22398C2A0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5F80-1FAE-41D8-9374-E3F483CF1B18}" type="datetimeFigureOut">
              <a:rPr lang="en-US" smtClean="0"/>
              <a:t>11/28/19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EC7E72E-AC30-43E0-8770-E9037418B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5CB7B6E-F1E6-431A-8E6C-7B7106006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C94A-10D7-4687-8196-A87E27591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66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E5BCF90-015C-4C16-82E0-2753AD265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0227BD1-CC06-474B-927E-3BC48B50E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E2A867F-B1B1-4420-85EB-E10B646C6A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55F80-1FAE-41D8-9374-E3F483CF1B18}" type="datetimeFigureOut">
              <a:rPr lang="en-US" smtClean="0"/>
              <a:t>11/28/19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68F0F90-E356-4654-85C1-99E7B466D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17FD370-EAF3-4FBA-8BB3-6971D0FB4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CC94A-10D7-4687-8196-A87E27591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06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>
            <a:extLst>
              <a:ext uri="{FF2B5EF4-FFF2-40B4-BE49-F238E27FC236}">
                <a16:creationId xmlns="" xmlns:a16="http://schemas.microsoft.com/office/drawing/2014/main" id="{1486A1FB-BD35-4FEB-91EB-B2F5055B23F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4459686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24">
            <a:extLst>
              <a:ext uri="{FF2B5EF4-FFF2-40B4-BE49-F238E27FC236}">
                <a16:creationId xmlns="" xmlns:a16="http://schemas.microsoft.com/office/drawing/2014/main" id="{32863260-465E-4A9B-98CA-77693B32C20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2767013"/>
            <a:ext cx="4838700" cy="1323975"/>
          </a:xfrm>
          <a:custGeom>
            <a:avLst/>
            <a:gdLst>
              <a:gd name="connsiteX0" fmla="*/ 0 w 4838700"/>
              <a:gd name="connsiteY0" fmla="*/ 0 h 1323975"/>
              <a:gd name="connsiteX1" fmla="*/ 4838700 w 4838700"/>
              <a:gd name="connsiteY1" fmla="*/ 0 h 1323975"/>
              <a:gd name="connsiteX2" fmla="*/ 4838700 w 4838700"/>
              <a:gd name="connsiteY2" fmla="*/ 78123 h 1323975"/>
              <a:gd name="connsiteX3" fmla="*/ 4822272 w 4838700"/>
              <a:gd name="connsiteY3" fmla="*/ 81440 h 1323975"/>
              <a:gd name="connsiteX4" fmla="*/ 4781550 w 4838700"/>
              <a:gd name="connsiteY4" fmla="*/ 142875 h 1323975"/>
              <a:gd name="connsiteX5" fmla="*/ 4822272 w 4838700"/>
              <a:gd name="connsiteY5" fmla="*/ 204311 h 1323975"/>
              <a:gd name="connsiteX6" fmla="*/ 4838700 w 4838700"/>
              <a:gd name="connsiteY6" fmla="*/ 207627 h 1323975"/>
              <a:gd name="connsiteX7" fmla="*/ 4838700 w 4838700"/>
              <a:gd name="connsiteY7" fmla="*/ 287197 h 1323975"/>
              <a:gd name="connsiteX8" fmla="*/ 4822272 w 4838700"/>
              <a:gd name="connsiteY8" fmla="*/ 290514 h 1323975"/>
              <a:gd name="connsiteX9" fmla="*/ 4781550 w 4838700"/>
              <a:gd name="connsiteY9" fmla="*/ 351949 h 1323975"/>
              <a:gd name="connsiteX10" fmla="*/ 4822272 w 4838700"/>
              <a:gd name="connsiteY10" fmla="*/ 413385 h 1323975"/>
              <a:gd name="connsiteX11" fmla="*/ 4838700 w 4838700"/>
              <a:gd name="connsiteY11" fmla="*/ 416701 h 1323975"/>
              <a:gd name="connsiteX12" fmla="*/ 4838700 w 4838700"/>
              <a:gd name="connsiteY12" fmla="*/ 496271 h 1323975"/>
              <a:gd name="connsiteX13" fmla="*/ 4822272 w 4838700"/>
              <a:gd name="connsiteY13" fmla="*/ 499588 h 1323975"/>
              <a:gd name="connsiteX14" fmla="*/ 4781550 w 4838700"/>
              <a:gd name="connsiteY14" fmla="*/ 561023 h 1323975"/>
              <a:gd name="connsiteX15" fmla="*/ 4822272 w 4838700"/>
              <a:gd name="connsiteY15" fmla="*/ 622459 h 1323975"/>
              <a:gd name="connsiteX16" fmla="*/ 4838700 w 4838700"/>
              <a:gd name="connsiteY16" fmla="*/ 625775 h 1323975"/>
              <a:gd name="connsiteX17" fmla="*/ 4838700 w 4838700"/>
              <a:gd name="connsiteY17" fmla="*/ 705345 h 1323975"/>
              <a:gd name="connsiteX18" fmla="*/ 4822272 w 4838700"/>
              <a:gd name="connsiteY18" fmla="*/ 708662 h 1323975"/>
              <a:gd name="connsiteX19" fmla="*/ 4781550 w 4838700"/>
              <a:gd name="connsiteY19" fmla="*/ 770097 h 1323975"/>
              <a:gd name="connsiteX20" fmla="*/ 4822272 w 4838700"/>
              <a:gd name="connsiteY20" fmla="*/ 831533 h 1323975"/>
              <a:gd name="connsiteX21" fmla="*/ 4838700 w 4838700"/>
              <a:gd name="connsiteY21" fmla="*/ 834849 h 1323975"/>
              <a:gd name="connsiteX22" fmla="*/ 4838700 w 4838700"/>
              <a:gd name="connsiteY22" fmla="*/ 914419 h 1323975"/>
              <a:gd name="connsiteX23" fmla="*/ 4822272 w 4838700"/>
              <a:gd name="connsiteY23" fmla="*/ 917736 h 1323975"/>
              <a:gd name="connsiteX24" fmla="*/ 4781550 w 4838700"/>
              <a:gd name="connsiteY24" fmla="*/ 979171 h 1323975"/>
              <a:gd name="connsiteX25" fmla="*/ 4822272 w 4838700"/>
              <a:gd name="connsiteY25" fmla="*/ 1040607 h 1323975"/>
              <a:gd name="connsiteX26" fmla="*/ 4838700 w 4838700"/>
              <a:gd name="connsiteY26" fmla="*/ 1043923 h 1323975"/>
              <a:gd name="connsiteX27" fmla="*/ 4838700 w 4838700"/>
              <a:gd name="connsiteY27" fmla="*/ 1123491 h 1323975"/>
              <a:gd name="connsiteX28" fmla="*/ 4822272 w 4838700"/>
              <a:gd name="connsiteY28" fmla="*/ 1126808 h 1323975"/>
              <a:gd name="connsiteX29" fmla="*/ 4781550 w 4838700"/>
              <a:gd name="connsiteY29" fmla="*/ 1188243 h 1323975"/>
              <a:gd name="connsiteX30" fmla="*/ 4822272 w 4838700"/>
              <a:gd name="connsiteY30" fmla="*/ 1249679 h 1323975"/>
              <a:gd name="connsiteX31" fmla="*/ 4838700 w 4838700"/>
              <a:gd name="connsiteY31" fmla="*/ 1252995 h 1323975"/>
              <a:gd name="connsiteX32" fmla="*/ 4838700 w 4838700"/>
              <a:gd name="connsiteY32" fmla="*/ 1323975 h 1323975"/>
              <a:gd name="connsiteX33" fmla="*/ 0 w 4838700"/>
              <a:gd name="connsiteY33" fmla="*/ 1323975 h 1323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838700" h="1323975">
                <a:moveTo>
                  <a:pt x="0" y="0"/>
                </a:moveTo>
                <a:lnTo>
                  <a:pt x="4838700" y="0"/>
                </a:lnTo>
                <a:lnTo>
                  <a:pt x="4838700" y="78123"/>
                </a:lnTo>
                <a:lnTo>
                  <a:pt x="4822272" y="81440"/>
                </a:lnTo>
                <a:cubicBezTo>
                  <a:pt x="4798341" y="91561"/>
                  <a:pt x="4781550" y="115257"/>
                  <a:pt x="4781550" y="142875"/>
                </a:cubicBezTo>
                <a:cubicBezTo>
                  <a:pt x="4781550" y="170493"/>
                  <a:pt x="4798341" y="194189"/>
                  <a:pt x="4822272" y="204311"/>
                </a:cubicBezTo>
                <a:lnTo>
                  <a:pt x="4838700" y="207627"/>
                </a:lnTo>
                <a:lnTo>
                  <a:pt x="4838700" y="287197"/>
                </a:lnTo>
                <a:lnTo>
                  <a:pt x="4822272" y="290514"/>
                </a:lnTo>
                <a:cubicBezTo>
                  <a:pt x="4798341" y="300635"/>
                  <a:pt x="4781550" y="324331"/>
                  <a:pt x="4781550" y="351949"/>
                </a:cubicBezTo>
                <a:cubicBezTo>
                  <a:pt x="4781550" y="379567"/>
                  <a:pt x="4798341" y="403263"/>
                  <a:pt x="4822272" y="413385"/>
                </a:cubicBezTo>
                <a:lnTo>
                  <a:pt x="4838700" y="416701"/>
                </a:lnTo>
                <a:lnTo>
                  <a:pt x="4838700" y="496271"/>
                </a:lnTo>
                <a:lnTo>
                  <a:pt x="4822272" y="499588"/>
                </a:lnTo>
                <a:cubicBezTo>
                  <a:pt x="4798341" y="509709"/>
                  <a:pt x="4781550" y="533405"/>
                  <a:pt x="4781550" y="561023"/>
                </a:cubicBezTo>
                <a:cubicBezTo>
                  <a:pt x="4781550" y="588641"/>
                  <a:pt x="4798341" y="612337"/>
                  <a:pt x="4822272" y="622459"/>
                </a:cubicBezTo>
                <a:lnTo>
                  <a:pt x="4838700" y="625775"/>
                </a:lnTo>
                <a:lnTo>
                  <a:pt x="4838700" y="705345"/>
                </a:lnTo>
                <a:lnTo>
                  <a:pt x="4822272" y="708662"/>
                </a:lnTo>
                <a:cubicBezTo>
                  <a:pt x="4798341" y="718783"/>
                  <a:pt x="4781550" y="742479"/>
                  <a:pt x="4781550" y="770097"/>
                </a:cubicBezTo>
                <a:cubicBezTo>
                  <a:pt x="4781550" y="797715"/>
                  <a:pt x="4798341" y="821411"/>
                  <a:pt x="4822272" y="831533"/>
                </a:cubicBezTo>
                <a:lnTo>
                  <a:pt x="4838700" y="834849"/>
                </a:lnTo>
                <a:lnTo>
                  <a:pt x="4838700" y="914419"/>
                </a:lnTo>
                <a:lnTo>
                  <a:pt x="4822272" y="917736"/>
                </a:lnTo>
                <a:cubicBezTo>
                  <a:pt x="4798341" y="927857"/>
                  <a:pt x="4781550" y="951553"/>
                  <a:pt x="4781550" y="979171"/>
                </a:cubicBezTo>
                <a:cubicBezTo>
                  <a:pt x="4781550" y="1006789"/>
                  <a:pt x="4798341" y="1030485"/>
                  <a:pt x="4822272" y="1040607"/>
                </a:cubicBezTo>
                <a:lnTo>
                  <a:pt x="4838700" y="1043923"/>
                </a:lnTo>
                <a:lnTo>
                  <a:pt x="4838700" y="1123491"/>
                </a:lnTo>
                <a:lnTo>
                  <a:pt x="4822272" y="1126808"/>
                </a:lnTo>
                <a:cubicBezTo>
                  <a:pt x="4798341" y="1136929"/>
                  <a:pt x="4781550" y="1160625"/>
                  <a:pt x="4781550" y="1188243"/>
                </a:cubicBezTo>
                <a:cubicBezTo>
                  <a:pt x="4781550" y="1215861"/>
                  <a:pt x="4798341" y="1239557"/>
                  <a:pt x="4822272" y="1249679"/>
                </a:cubicBezTo>
                <a:lnTo>
                  <a:pt x="4838700" y="1252995"/>
                </a:lnTo>
                <a:lnTo>
                  <a:pt x="4838700" y="1323975"/>
                </a:lnTo>
                <a:lnTo>
                  <a:pt x="0" y="1323975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7C53DECA-A5E8-4D5D-B13F-D6AD333809F9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-1" y="2868613"/>
            <a:ext cx="4791456" cy="3175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C0B7D759-A40B-4440-8F92-5C4DE42253A7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-1" y="3960813"/>
            <a:ext cx="4791456" cy="3175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close up of an animal&#10;&#10;Description generated with high confidence">
            <a:extLst>
              <a:ext uri="{FF2B5EF4-FFF2-40B4-BE49-F238E27FC236}">
                <a16:creationId xmlns="" xmlns:a16="http://schemas.microsoft.com/office/drawing/2014/main" id="{82A668D6-CC7F-4CD6-B392-248FC8DBE5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153" y="1334251"/>
            <a:ext cx="6445380" cy="418949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96936AB-F6B8-483E-A4F6-54D18197510B}"/>
              </a:ext>
            </a:extLst>
          </p:cNvPr>
          <p:cNvSpPr txBox="1"/>
          <p:nvPr/>
        </p:nvSpPr>
        <p:spPr>
          <a:xfrm>
            <a:off x="718458" y="2868613"/>
            <a:ext cx="3553604" cy="1092200"/>
          </a:xfrm>
          <a:prstGeom prst="rect">
            <a:avLst/>
          </a:prstGeom>
          <a:noFill/>
          <a:ln w="174625" cap="sq" cmpd="thinThick">
            <a:noFill/>
            <a:miter lim="800000"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Asset Mapping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D942951-9024-43E0-97EC-0F68B2B66223}"/>
              </a:ext>
            </a:extLst>
          </p:cNvPr>
          <p:cNvSpPr txBox="1"/>
          <p:nvPr/>
        </p:nvSpPr>
        <p:spPr>
          <a:xfrm>
            <a:off x="5103153" y="5866228"/>
            <a:ext cx="6657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Mosaic Ministries</a:t>
            </a:r>
          </a:p>
          <a:p>
            <a:pPr algn="ctr"/>
            <a:r>
              <a:rPr lang="en-US" b="1" dirty="0"/>
              <a:t>February 17, 2018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26346F7C-5E4A-4A71-A7CF-046CEEDE2C94}"/>
              </a:ext>
            </a:extLst>
          </p:cNvPr>
          <p:cNvSpPr/>
          <p:nvPr/>
        </p:nvSpPr>
        <p:spPr>
          <a:xfrm>
            <a:off x="5611957" y="3244334"/>
            <a:ext cx="968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benefit, </a:t>
            </a:r>
          </a:p>
        </p:txBody>
      </p:sp>
    </p:spTree>
    <p:extLst>
      <p:ext uri="{BB962C8B-B14F-4D97-AF65-F5344CB8AC3E}">
        <p14:creationId xmlns:p14="http://schemas.microsoft.com/office/powerpoint/2010/main" val="932030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45" y="1400556"/>
            <a:ext cx="11785939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>
                <a:solidFill>
                  <a:srgbClr val="0000FF"/>
                </a:solidFill>
              </a:rPr>
              <a:t>Asset Mapping </a:t>
            </a:r>
            <a:r>
              <a:rPr lang="en-US" sz="2400" b="1">
                <a:solidFill>
                  <a:srgbClr val="0000FF"/>
                </a:solidFill>
              </a:rPr>
              <a:t>Overview Reminder</a:t>
            </a:r>
            <a:endParaRPr lang="en-US" sz="2400" dirty="0">
              <a:solidFill>
                <a:srgbClr val="0000FF"/>
              </a:solidFill>
            </a:endParaRPr>
          </a:p>
          <a:p>
            <a:pPr lvl="1" algn="ctr"/>
            <a:endParaRPr lang="en-US" sz="1400" b="1" dirty="0">
              <a:solidFill>
                <a:srgbClr val="0000FF"/>
              </a:solidFill>
            </a:endParaRPr>
          </a:p>
          <a:p>
            <a:pPr lvl="1" algn="ctr"/>
            <a:endParaRPr lang="en-US" sz="1400" dirty="0"/>
          </a:p>
          <a:p>
            <a:pPr marL="915988" lvl="2" indent="-285750">
              <a:buFont typeface="Arial"/>
              <a:buChar char="•"/>
              <a:tabLst>
                <a:tab pos="739775" algn="l"/>
              </a:tabLst>
            </a:pPr>
            <a:r>
              <a:rPr lang="en-US" sz="2400" b="1" dirty="0"/>
              <a:t>Physical Assets</a:t>
            </a:r>
            <a:r>
              <a:rPr lang="en-US" sz="2400" dirty="0"/>
              <a:t>:  Things we can touch and see, land, equipment, spaces.</a:t>
            </a:r>
          </a:p>
          <a:p>
            <a:pPr marL="630238" lvl="2">
              <a:tabLst>
                <a:tab pos="739775" algn="l"/>
              </a:tabLst>
            </a:pPr>
            <a:endParaRPr lang="en-US" sz="2400" dirty="0"/>
          </a:p>
          <a:p>
            <a:pPr marL="915988" lvl="2" indent="-285750">
              <a:buFont typeface="Arial"/>
              <a:buChar char="•"/>
              <a:tabLst>
                <a:tab pos="739775" algn="l"/>
              </a:tabLst>
            </a:pPr>
            <a:r>
              <a:rPr lang="en-US" sz="2400" b="1" dirty="0"/>
              <a:t>Individual Assets</a:t>
            </a:r>
            <a:r>
              <a:rPr lang="en-US" sz="2400" dirty="0"/>
              <a:t>:  Gifts, skills, experiences of individuals</a:t>
            </a:r>
          </a:p>
          <a:p>
            <a:pPr marL="630238" lvl="2">
              <a:tabLst>
                <a:tab pos="739775" algn="l"/>
              </a:tabLst>
            </a:pPr>
            <a:endParaRPr lang="en-US" sz="2400" dirty="0"/>
          </a:p>
          <a:p>
            <a:pPr marL="915988" lvl="2" indent="-285750">
              <a:buFont typeface="Arial"/>
              <a:buChar char="•"/>
              <a:tabLst>
                <a:tab pos="739775" algn="l"/>
              </a:tabLst>
            </a:pPr>
            <a:r>
              <a:rPr lang="en-US" sz="2400" b="1" dirty="0"/>
              <a:t>Network Assets</a:t>
            </a:r>
            <a:r>
              <a:rPr lang="en-US" sz="2400" dirty="0"/>
              <a:t>:   Relational connections from formal associations to informal but regular group meetings.</a:t>
            </a:r>
          </a:p>
          <a:p>
            <a:pPr marL="630238" lvl="2">
              <a:tabLst>
                <a:tab pos="739775" algn="l"/>
              </a:tabLst>
            </a:pPr>
            <a:endParaRPr lang="en-US" sz="2400" dirty="0"/>
          </a:p>
          <a:p>
            <a:pPr marL="915988" lvl="2" indent="-285750">
              <a:buFont typeface="Arial"/>
              <a:buChar char="•"/>
              <a:tabLst>
                <a:tab pos="739775" algn="l"/>
              </a:tabLst>
            </a:pPr>
            <a:r>
              <a:rPr lang="en-US" sz="2400" b="1" dirty="0"/>
              <a:t>Institutional Assets</a:t>
            </a:r>
            <a:r>
              <a:rPr lang="en-US" sz="2400" dirty="0"/>
              <a:t>:  Agencies, corporations, hospitals (for profit or not-for profit)</a:t>
            </a:r>
          </a:p>
          <a:p>
            <a:pPr marL="630238" lvl="2">
              <a:tabLst>
                <a:tab pos="739775" algn="l"/>
              </a:tabLst>
            </a:pPr>
            <a:endParaRPr lang="en-US" sz="2400" dirty="0"/>
          </a:p>
          <a:p>
            <a:pPr marL="915988" lvl="2" indent="-285750">
              <a:buFont typeface="Arial"/>
              <a:buChar char="•"/>
              <a:tabLst>
                <a:tab pos="739775" algn="l"/>
              </a:tabLst>
            </a:pPr>
            <a:r>
              <a:rPr lang="en-US" sz="2400" b="1" dirty="0"/>
              <a:t>Economic Assets</a:t>
            </a:r>
            <a:r>
              <a:rPr lang="en-US" sz="2400" dirty="0"/>
              <a:t>:  Capacity to produce goods and services for money, foundations, endowments, corporations, micro-enterprise</a:t>
            </a:r>
          </a:p>
        </p:txBody>
      </p:sp>
      <p:pic>
        <p:nvPicPr>
          <p:cNvPr id="3" name="Picture 2" descr="A close up of a logo&#10;&#10;Description generated with very high confidence">
            <a:extLst>
              <a:ext uri="{FF2B5EF4-FFF2-40B4-BE49-F238E27FC236}">
                <a16:creationId xmlns="" xmlns:a16="http://schemas.microsoft.com/office/drawing/2014/main" id="{E2534117-B65E-45F5-A202-D69ACF2180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4" y="168810"/>
            <a:ext cx="3899161" cy="1482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887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81740" y="519043"/>
            <a:ext cx="8481390" cy="5755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3" lvl="1"/>
            <a:r>
              <a:rPr lang="en-US" sz="3200" b="1" dirty="0"/>
              <a:t> Connect the Dots For Ministry to Young Adults</a:t>
            </a:r>
          </a:p>
          <a:p>
            <a:pPr marL="4763" lvl="1" algn="ctr"/>
            <a:r>
              <a:rPr lang="en-US" sz="3200" b="1" smtClean="0"/>
              <a:t> </a:t>
            </a:r>
            <a:endParaRPr lang="en-US" sz="1400" dirty="0"/>
          </a:p>
          <a:p>
            <a:pPr marL="628650" lvl="2">
              <a:tabLst>
                <a:tab pos="630238" algn="l"/>
              </a:tabLst>
            </a:pPr>
            <a:r>
              <a:rPr lang="en-US" sz="2600" dirty="0"/>
              <a:t>At your table spread out all the assets identified. </a:t>
            </a:r>
          </a:p>
          <a:p>
            <a:pPr marL="628650" lvl="2">
              <a:tabLst>
                <a:tab pos="630238" algn="l"/>
              </a:tabLst>
            </a:pPr>
            <a:endParaRPr lang="en-US" dirty="0"/>
          </a:p>
          <a:p>
            <a:pPr marL="628650" lvl="2">
              <a:tabLst>
                <a:tab pos="630238" algn="l"/>
              </a:tabLst>
            </a:pPr>
            <a:r>
              <a:rPr lang="en-US" sz="2600" dirty="0"/>
              <a:t>It is common to try to put assets together based on similarity</a:t>
            </a:r>
            <a:r>
              <a:rPr lang="en-US" sz="2600" dirty="0">
                <a:solidFill>
                  <a:srgbClr val="0000FF"/>
                </a:solidFill>
              </a:rPr>
              <a:t>.  </a:t>
            </a:r>
            <a:r>
              <a:rPr lang="en-US" sz="2600" b="1" dirty="0">
                <a:solidFill>
                  <a:srgbClr val="0000FF"/>
                </a:solidFill>
              </a:rPr>
              <a:t>Do not do this!</a:t>
            </a:r>
          </a:p>
          <a:p>
            <a:pPr marL="628650" lvl="2">
              <a:tabLst>
                <a:tab pos="630238" algn="l"/>
              </a:tabLst>
            </a:pPr>
            <a:endParaRPr lang="en-US" dirty="0"/>
          </a:p>
          <a:p>
            <a:pPr marL="628650" lvl="2">
              <a:tabLst>
                <a:tab pos="630238" algn="l"/>
              </a:tabLst>
            </a:pPr>
            <a:r>
              <a:rPr lang="en-US" sz="2600" b="1" dirty="0">
                <a:solidFill>
                  <a:srgbClr val="0000FF"/>
                </a:solidFill>
              </a:rPr>
              <a:t>Instead</a:t>
            </a:r>
            <a:r>
              <a:rPr lang="en-US" sz="2600" dirty="0"/>
              <a:t> look for 4 or 5 assets that would seem to have </a:t>
            </a:r>
            <a:r>
              <a:rPr lang="en-US" sz="2600" u="sng" dirty="0"/>
              <a:t>no plausible connection </a:t>
            </a:r>
            <a:r>
              <a:rPr lang="en-US" sz="2600" dirty="0"/>
              <a:t>to each other and </a:t>
            </a:r>
            <a:r>
              <a:rPr lang="en-US" sz="2600" u="sng" dirty="0"/>
              <a:t>brainstorm</a:t>
            </a:r>
            <a:r>
              <a:rPr lang="en-US" sz="2600" dirty="0"/>
              <a:t> how these assets could be </a:t>
            </a:r>
            <a:r>
              <a:rPr lang="en-US" sz="2600" dirty="0" smtClean="0"/>
              <a:t>synergized for </a:t>
            </a:r>
            <a:r>
              <a:rPr lang="en-US" sz="2600" b="1" i="1" dirty="0"/>
              <a:t>creative ministry </a:t>
            </a:r>
            <a:r>
              <a:rPr lang="en-US" sz="2600" i="1" dirty="0"/>
              <a:t>to young adults 23-29.</a:t>
            </a:r>
          </a:p>
          <a:p>
            <a:pPr marL="628650" lvl="2" algn="ctr">
              <a:tabLst>
                <a:tab pos="630238" algn="l"/>
              </a:tabLst>
            </a:pPr>
            <a:r>
              <a:rPr lang="en-US" sz="2800" b="1" dirty="0"/>
              <a:t>“Goofy Synergies”</a:t>
            </a:r>
            <a:r>
              <a:rPr lang="en-US" sz="2600" i="1" dirty="0"/>
              <a:t> </a:t>
            </a:r>
          </a:p>
          <a:p>
            <a:pPr marL="628650" lvl="2">
              <a:tabLst>
                <a:tab pos="630238" algn="l"/>
              </a:tabLst>
            </a:pPr>
            <a:endParaRPr lang="en-US" dirty="0"/>
          </a:p>
          <a:p>
            <a:pPr marL="628650" lvl="2">
              <a:tabLst>
                <a:tab pos="630238" algn="l"/>
              </a:tabLst>
            </a:pPr>
            <a:r>
              <a:rPr lang="en-US" sz="2600" dirty="0"/>
              <a:t>Have a scribe write down the different ideas that come.</a:t>
            </a:r>
          </a:p>
        </p:txBody>
      </p:sp>
      <p:pic>
        <p:nvPicPr>
          <p:cNvPr id="3" name="Picture 2" descr="A close up of a logo&#10;&#10;Description generated with very high confidence">
            <a:extLst>
              <a:ext uri="{FF2B5EF4-FFF2-40B4-BE49-F238E27FC236}">
                <a16:creationId xmlns="" xmlns:a16="http://schemas.microsoft.com/office/drawing/2014/main" id="{5B6A4C27-18A0-4CB2-9645-5BA1715F5F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4" y="66261"/>
            <a:ext cx="2874336" cy="217335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AA37593F-33C1-4C03-B045-1CD774D99E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638" y="3167921"/>
            <a:ext cx="1563770" cy="2173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250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1486A1FB-BD35-4FEB-91EB-B2F5055B23F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4459686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24">
            <a:extLst>
              <a:ext uri="{FF2B5EF4-FFF2-40B4-BE49-F238E27FC236}">
                <a16:creationId xmlns="" xmlns:a16="http://schemas.microsoft.com/office/drawing/2014/main" id="{32863260-465E-4A9B-98CA-77693B32C20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2767013"/>
            <a:ext cx="4838700" cy="1323975"/>
          </a:xfrm>
          <a:custGeom>
            <a:avLst/>
            <a:gdLst>
              <a:gd name="connsiteX0" fmla="*/ 0 w 4838700"/>
              <a:gd name="connsiteY0" fmla="*/ 0 h 1323975"/>
              <a:gd name="connsiteX1" fmla="*/ 4838700 w 4838700"/>
              <a:gd name="connsiteY1" fmla="*/ 0 h 1323975"/>
              <a:gd name="connsiteX2" fmla="*/ 4838700 w 4838700"/>
              <a:gd name="connsiteY2" fmla="*/ 78123 h 1323975"/>
              <a:gd name="connsiteX3" fmla="*/ 4822272 w 4838700"/>
              <a:gd name="connsiteY3" fmla="*/ 81440 h 1323975"/>
              <a:gd name="connsiteX4" fmla="*/ 4781550 w 4838700"/>
              <a:gd name="connsiteY4" fmla="*/ 142875 h 1323975"/>
              <a:gd name="connsiteX5" fmla="*/ 4822272 w 4838700"/>
              <a:gd name="connsiteY5" fmla="*/ 204311 h 1323975"/>
              <a:gd name="connsiteX6" fmla="*/ 4838700 w 4838700"/>
              <a:gd name="connsiteY6" fmla="*/ 207627 h 1323975"/>
              <a:gd name="connsiteX7" fmla="*/ 4838700 w 4838700"/>
              <a:gd name="connsiteY7" fmla="*/ 287197 h 1323975"/>
              <a:gd name="connsiteX8" fmla="*/ 4822272 w 4838700"/>
              <a:gd name="connsiteY8" fmla="*/ 290514 h 1323975"/>
              <a:gd name="connsiteX9" fmla="*/ 4781550 w 4838700"/>
              <a:gd name="connsiteY9" fmla="*/ 351949 h 1323975"/>
              <a:gd name="connsiteX10" fmla="*/ 4822272 w 4838700"/>
              <a:gd name="connsiteY10" fmla="*/ 413385 h 1323975"/>
              <a:gd name="connsiteX11" fmla="*/ 4838700 w 4838700"/>
              <a:gd name="connsiteY11" fmla="*/ 416701 h 1323975"/>
              <a:gd name="connsiteX12" fmla="*/ 4838700 w 4838700"/>
              <a:gd name="connsiteY12" fmla="*/ 496271 h 1323975"/>
              <a:gd name="connsiteX13" fmla="*/ 4822272 w 4838700"/>
              <a:gd name="connsiteY13" fmla="*/ 499588 h 1323975"/>
              <a:gd name="connsiteX14" fmla="*/ 4781550 w 4838700"/>
              <a:gd name="connsiteY14" fmla="*/ 561023 h 1323975"/>
              <a:gd name="connsiteX15" fmla="*/ 4822272 w 4838700"/>
              <a:gd name="connsiteY15" fmla="*/ 622459 h 1323975"/>
              <a:gd name="connsiteX16" fmla="*/ 4838700 w 4838700"/>
              <a:gd name="connsiteY16" fmla="*/ 625775 h 1323975"/>
              <a:gd name="connsiteX17" fmla="*/ 4838700 w 4838700"/>
              <a:gd name="connsiteY17" fmla="*/ 705345 h 1323975"/>
              <a:gd name="connsiteX18" fmla="*/ 4822272 w 4838700"/>
              <a:gd name="connsiteY18" fmla="*/ 708662 h 1323975"/>
              <a:gd name="connsiteX19" fmla="*/ 4781550 w 4838700"/>
              <a:gd name="connsiteY19" fmla="*/ 770097 h 1323975"/>
              <a:gd name="connsiteX20" fmla="*/ 4822272 w 4838700"/>
              <a:gd name="connsiteY20" fmla="*/ 831533 h 1323975"/>
              <a:gd name="connsiteX21" fmla="*/ 4838700 w 4838700"/>
              <a:gd name="connsiteY21" fmla="*/ 834849 h 1323975"/>
              <a:gd name="connsiteX22" fmla="*/ 4838700 w 4838700"/>
              <a:gd name="connsiteY22" fmla="*/ 914419 h 1323975"/>
              <a:gd name="connsiteX23" fmla="*/ 4822272 w 4838700"/>
              <a:gd name="connsiteY23" fmla="*/ 917736 h 1323975"/>
              <a:gd name="connsiteX24" fmla="*/ 4781550 w 4838700"/>
              <a:gd name="connsiteY24" fmla="*/ 979171 h 1323975"/>
              <a:gd name="connsiteX25" fmla="*/ 4822272 w 4838700"/>
              <a:gd name="connsiteY25" fmla="*/ 1040607 h 1323975"/>
              <a:gd name="connsiteX26" fmla="*/ 4838700 w 4838700"/>
              <a:gd name="connsiteY26" fmla="*/ 1043923 h 1323975"/>
              <a:gd name="connsiteX27" fmla="*/ 4838700 w 4838700"/>
              <a:gd name="connsiteY27" fmla="*/ 1123491 h 1323975"/>
              <a:gd name="connsiteX28" fmla="*/ 4822272 w 4838700"/>
              <a:gd name="connsiteY28" fmla="*/ 1126808 h 1323975"/>
              <a:gd name="connsiteX29" fmla="*/ 4781550 w 4838700"/>
              <a:gd name="connsiteY29" fmla="*/ 1188243 h 1323975"/>
              <a:gd name="connsiteX30" fmla="*/ 4822272 w 4838700"/>
              <a:gd name="connsiteY30" fmla="*/ 1249679 h 1323975"/>
              <a:gd name="connsiteX31" fmla="*/ 4838700 w 4838700"/>
              <a:gd name="connsiteY31" fmla="*/ 1252995 h 1323975"/>
              <a:gd name="connsiteX32" fmla="*/ 4838700 w 4838700"/>
              <a:gd name="connsiteY32" fmla="*/ 1323975 h 1323975"/>
              <a:gd name="connsiteX33" fmla="*/ 0 w 4838700"/>
              <a:gd name="connsiteY33" fmla="*/ 1323975 h 1323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838700" h="1323975">
                <a:moveTo>
                  <a:pt x="0" y="0"/>
                </a:moveTo>
                <a:lnTo>
                  <a:pt x="4838700" y="0"/>
                </a:lnTo>
                <a:lnTo>
                  <a:pt x="4838700" y="78123"/>
                </a:lnTo>
                <a:lnTo>
                  <a:pt x="4822272" y="81440"/>
                </a:lnTo>
                <a:cubicBezTo>
                  <a:pt x="4798341" y="91561"/>
                  <a:pt x="4781550" y="115257"/>
                  <a:pt x="4781550" y="142875"/>
                </a:cubicBezTo>
                <a:cubicBezTo>
                  <a:pt x="4781550" y="170493"/>
                  <a:pt x="4798341" y="194189"/>
                  <a:pt x="4822272" y="204311"/>
                </a:cubicBezTo>
                <a:lnTo>
                  <a:pt x="4838700" y="207627"/>
                </a:lnTo>
                <a:lnTo>
                  <a:pt x="4838700" y="287197"/>
                </a:lnTo>
                <a:lnTo>
                  <a:pt x="4822272" y="290514"/>
                </a:lnTo>
                <a:cubicBezTo>
                  <a:pt x="4798341" y="300635"/>
                  <a:pt x="4781550" y="324331"/>
                  <a:pt x="4781550" y="351949"/>
                </a:cubicBezTo>
                <a:cubicBezTo>
                  <a:pt x="4781550" y="379567"/>
                  <a:pt x="4798341" y="403263"/>
                  <a:pt x="4822272" y="413385"/>
                </a:cubicBezTo>
                <a:lnTo>
                  <a:pt x="4838700" y="416701"/>
                </a:lnTo>
                <a:lnTo>
                  <a:pt x="4838700" y="496271"/>
                </a:lnTo>
                <a:lnTo>
                  <a:pt x="4822272" y="499588"/>
                </a:lnTo>
                <a:cubicBezTo>
                  <a:pt x="4798341" y="509709"/>
                  <a:pt x="4781550" y="533405"/>
                  <a:pt x="4781550" y="561023"/>
                </a:cubicBezTo>
                <a:cubicBezTo>
                  <a:pt x="4781550" y="588641"/>
                  <a:pt x="4798341" y="612337"/>
                  <a:pt x="4822272" y="622459"/>
                </a:cubicBezTo>
                <a:lnTo>
                  <a:pt x="4838700" y="625775"/>
                </a:lnTo>
                <a:lnTo>
                  <a:pt x="4838700" y="705345"/>
                </a:lnTo>
                <a:lnTo>
                  <a:pt x="4822272" y="708662"/>
                </a:lnTo>
                <a:cubicBezTo>
                  <a:pt x="4798341" y="718783"/>
                  <a:pt x="4781550" y="742479"/>
                  <a:pt x="4781550" y="770097"/>
                </a:cubicBezTo>
                <a:cubicBezTo>
                  <a:pt x="4781550" y="797715"/>
                  <a:pt x="4798341" y="821411"/>
                  <a:pt x="4822272" y="831533"/>
                </a:cubicBezTo>
                <a:lnTo>
                  <a:pt x="4838700" y="834849"/>
                </a:lnTo>
                <a:lnTo>
                  <a:pt x="4838700" y="914419"/>
                </a:lnTo>
                <a:lnTo>
                  <a:pt x="4822272" y="917736"/>
                </a:lnTo>
                <a:cubicBezTo>
                  <a:pt x="4798341" y="927857"/>
                  <a:pt x="4781550" y="951553"/>
                  <a:pt x="4781550" y="979171"/>
                </a:cubicBezTo>
                <a:cubicBezTo>
                  <a:pt x="4781550" y="1006789"/>
                  <a:pt x="4798341" y="1030485"/>
                  <a:pt x="4822272" y="1040607"/>
                </a:cubicBezTo>
                <a:lnTo>
                  <a:pt x="4838700" y="1043923"/>
                </a:lnTo>
                <a:lnTo>
                  <a:pt x="4838700" y="1123491"/>
                </a:lnTo>
                <a:lnTo>
                  <a:pt x="4822272" y="1126808"/>
                </a:lnTo>
                <a:cubicBezTo>
                  <a:pt x="4798341" y="1136929"/>
                  <a:pt x="4781550" y="1160625"/>
                  <a:pt x="4781550" y="1188243"/>
                </a:cubicBezTo>
                <a:cubicBezTo>
                  <a:pt x="4781550" y="1215861"/>
                  <a:pt x="4798341" y="1239557"/>
                  <a:pt x="4822272" y="1249679"/>
                </a:cubicBezTo>
                <a:lnTo>
                  <a:pt x="4838700" y="1252995"/>
                </a:lnTo>
                <a:lnTo>
                  <a:pt x="4838700" y="1323975"/>
                </a:lnTo>
                <a:lnTo>
                  <a:pt x="0" y="1323975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7C53DECA-A5E8-4D5D-B13F-D6AD333809F9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-1" y="2868613"/>
            <a:ext cx="4791456" cy="3175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C0B7D759-A40B-4440-8F92-5C4DE42253A7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-1" y="3960813"/>
            <a:ext cx="4791456" cy="3175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picture containing mosaic, text&#10;&#10;Description generated with very high confidence">
            <a:extLst>
              <a:ext uri="{FF2B5EF4-FFF2-40B4-BE49-F238E27FC236}">
                <a16:creationId xmlns="" xmlns:a16="http://schemas.microsoft.com/office/drawing/2014/main" id="{CBD83DB1-ED79-4FBC-9485-7C046293F4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153" y="1011982"/>
            <a:ext cx="6445380" cy="483403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503DC159-AE11-4F87-82ED-D44CBB97293E}"/>
              </a:ext>
            </a:extLst>
          </p:cNvPr>
          <p:cNvSpPr txBox="1"/>
          <p:nvPr/>
        </p:nvSpPr>
        <p:spPr>
          <a:xfrm>
            <a:off x="718458" y="2868613"/>
            <a:ext cx="3553604" cy="1092200"/>
          </a:xfrm>
          <a:prstGeom prst="rect">
            <a:avLst/>
          </a:prstGeom>
          <a:noFill/>
          <a:ln w="174625" cap="sq" cmpd="thinThick">
            <a:noFill/>
            <a:miter lim="800000"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Devotional:  Mark 6:30 - 44</a:t>
            </a:r>
          </a:p>
        </p:txBody>
      </p:sp>
    </p:spTree>
    <p:extLst>
      <p:ext uri="{BB962C8B-B14F-4D97-AF65-F5344CB8AC3E}">
        <p14:creationId xmlns:p14="http://schemas.microsoft.com/office/powerpoint/2010/main" val="3619733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>
            <a:extLst>
              <a:ext uri="{FF2B5EF4-FFF2-40B4-BE49-F238E27FC236}">
                <a16:creationId xmlns="" xmlns:a16="http://schemas.microsoft.com/office/drawing/2014/main" id="{1486A1FB-BD35-4FEB-91EB-B2F5055B23F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4459686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24">
            <a:extLst>
              <a:ext uri="{FF2B5EF4-FFF2-40B4-BE49-F238E27FC236}">
                <a16:creationId xmlns="" xmlns:a16="http://schemas.microsoft.com/office/drawing/2014/main" id="{32863260-465E-4A9B-98CA-77693B32C20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2767013"/>
            <a:ext cx="4838700" cy="1323975"/>
          </a:xfrm>
          <a:custGeom>
            <a:avLst/>
            <a:gdLst>
              <a:gd name="connsiteX0" fmla="*/ 0 w 4838700"/>
              <a:gd name="connsiteY0" fmla="*/ 0 h 1323975"/>
              <a:gd name="connsiteX1" fmla="*/ 4838700 w 4838700"/>
              <a:gd name="connsiteY1" fmla="*/ 0 h 1323975"/>
              <a:gd name="connsiteX2" fmla="*/ 4838700 w 4838700"/>
              <a:gd name="connsiteY2" fmla="*/ 78123 h 1323975"/>
              <a:gd name="connsiteX3" fmla="*/ 4822272 w 4838700"/>
              <a:gd name="connsiteY3" fmla="*/ 81440 h 1323975"/>
              <a:gd name="connsiteX4" fmla="*/ 4781550 w 4838700"/>
              <a:gd name="connsiteY4" fmla="*/ 142875 h 1323975"/>
              <a:gd name="connsiteX5" fmla="*/ 4822272 w 4838700"/>
              <a:gd name="connsiteY5" fmla="*/ 204311 h 1323975"/>
              <a:gd name="connsiteX6" fmla="*/ 4838700 w 4838700"/>
              <a:gd name="connsiteY6" fmla="*/ 207627 h 1323975"/>
              <a:gd name="connsiteX7" fmla="*/ 4838700 w 4838700"/>
              <a:gd name="connsiteY7" fmla="*/ 287197 h 1323975"/>
              <a:gd name="connsiteX8" fmla="*/ 4822272 w 4838700"/>
              <a:gd name="connsiteY8" fmla="*/ 290514 h 1323975"/>
              <a:gd name="connsiteX9" fmla="*/ 4781550 w 4838700"/>
              <a:gd name="connsiteY9" fmla="*/ 351949 h 1323975"/>
              <a:gd name="connsiteX10" fmla="*/ 4822272 w 4838700"/>
              <a:gd name="connsiteY10" fmla="*/ 413385 h 1323975"/>
              <a:gd name="connsiteX11" fmla="*/ 4838700 w 4838700"/>
              <a:gd name="connsiteY11" fmla="*/ 416701 h 1323975"/>
              <a:gd name="connsiteX12" fmla="*/ 4838700 w 4838700"/>
              <a:gd name="connsiteY12" fmla="*/ 496271 h 1323975"/>
              <a:gd name="connsiteX13" fmla="*/ 4822272 w 4838700"/>
              <a:gd name="connsiteY13" fmla="*/ 499588 h 1323975"/>
              <a:gd name="connsiteX14" fmla="*/ 4781550 w 4838700"/>
              <a:gd name="connsiteY14" fmla="*/ 561023 h 1323975"/>
              <a:gd name="connsiteX15" fmla="*/ 4822272 w 4838700"/>
              <a:gd name="connsiteY15" fmla="*/ 622459 h 1323975"/>
              <a:gd name="connsiteX16" fmla="*/ 4838700 w 4838700"/>
              <a:gd name="connsiteY16" fmla="*/ 625775 h 1323975"/>
              <a:gd name="connsiteX17" fmla="*/ 4838700 w 4838700"/>
              <a:gd name="connsiteY17" fmla="*/ 705345 h 1323975"/>
              <a:gd name="connsiteX18" fmla="*/ 4822272 w 4838700"/>
              <a:gd name="connsiteY18" fmla="*/ 708662 h 1323975"/>
              <a:gd name="connsiteX19" fmla="*/ 4781550 w 4838700"/>
              <a:gd name="connsiteY19" fmla="*/ 770097 h 1323975"/>
              <a:gd name="connsiteX20" fmla="*/ 4822272 w 4838700"/>
              <a:gd name="connsiteY20" fmla="*/ 831533 h 1323975"/>
              <a:gd name="connsiteX21" fmla="*/ 4838700 w 4838700"/>
              <a:gd name="connsiteY21" fmla="*/ 834849 h 1323975"/>
              <a:gd name="connsiteX22" fmla="*/ 4838700 w 4838700"/>
              <a:gd name="connsiteY22" fmla="*/ 914419 h 1323975"/>
              <a:gd name="connsiteX23" fmla="*/ 4822272 w 4838700"/>
              <a:gd name="connsiteY23" fmla="*/ 917736 h 1323975"/>
              <a:gd name="connsiteX24" fmla="*/ 4781550 w 4838700"/>
              <a:gd name="connsiteY24" fmla="*/ 979171 h 1323975"/>
              <a:gd name="connsiteX25" fmla="*/ 4822272 w 4838700"/>
              <a:gd name="connsiteY25" fmla="*/ 1040607 h 1323975"/>
              <a:gd name="connsiteX26" fmla="*/ 4838700 w 4838700"/>
              <a:gd name="connsiteY26" fmla="*/ 1043923 h 1323975"/>
              <a:gd name="connsiteX27" fmla="*/ 4838700 w 4838700"/>
              <a:gd name="connsiteY27" fmla="*/ 1123491 h 1323975"/>
              <a:gd name="connsiteX28" fmla="*/ 4822272 w 4838700"/>
              <a:gd name="connsiteY28" fmla="*/ 1126808 h 1323975"/>
              <a:gd name="connsiteX29" fmla="*/ 4781550 w 4838700"/>
              <a:gd name="connsiteY29" fmla="*/ 1188243 h 1323975"/>
              <a:gd name="connsiteX30" fmla="*/ 4822272 w 4838700"/>
              <a:gd name="connsiteY30" fmla="*/ 1249679 h 1323975"/>
              <a:gd name="connsiteX31" fmla="*/ 4838700 w 4838700"/>
              <a:gd name="connsiteY31" fmla="*/ 1252995 h 1323975"/>
              <a:gd name="connsiteX32" fmla="*/ 4838700 w 4838700"/>
              <a:gd name="connsiteY32" fmla="*/ 1323975 h 1323975"/>
              <a:gd name="connsiteX33" fmla="*/ 0 w 4838700"/>
              <a:gd name="connsiteY33" fmla="*/ 1323975 h 1323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838700" h="1323975">
                <a:moveTo>
                  <a:pt x="0" y="0"/>
                </a:moveTo>
                <a:lnTo>
                  <a:pt x="4838700" y="0"/>
                </a:lnTo>
                <a:lnTo>
                  <a:pt x="4838700" y="78123"/>
                </a:lnTo>
                <a:lnTo>
                  <a:pt x="4822272" y="81440"/>
                </a:lnTo>
                <a:cubicBezTo>
                  <a:pt x="4798341" y="91561"/>
                  <a:pt x="4781550" y="115257"/>
                  <a:pt x="4781550" y="142875"/>
                </a:cubicBezTo>
                <a:cubicBezTo>
                  <a:pt x="4781550" y="170493"/>
                  <a:pt x="4798341" y="194189"/>
                  <a:pt x="4822272" y="204311"/>
                </a:cubicBezTo>
                <a:lnTo>
                  <a:pt x="4838700" y="207627"/>
                </a:lnTo>
                <a:lnTo>
                  <a:pt x="4838700" y="287197"/>
                </a:lnTo>
                <a:lnTo>
                  <a:pt x="4822272" y="290514"/>
                </a:lnTo>
                <a:cubicBezTo>
                  <a:pt x="4798341" y="300635"/>
                  <a:pt x="4781550" y="324331"/>
                  <a:pt x="4781550" y="351949"/>
                </a:cubicBezTo>
                <a:cubicBezTo>
                  <a:pt x="4781550" y="379567"/>
                  <a:pt x="4798341" y="403263"/>
                  <a:pt x="4822272" y="413385"/>
                </a:cubicBezTo>
                <a:lnTo>
                  <a:pt x="4838700" y="416701"/>
                </a:lnTo>
                <a:lnTo>
                  <a:pt x="4838700" y="496271"/>
                </a:lnTo>
                <a:lnTo>
                  <a:pt x="4822272" y="499588"/>
                </a:lnTo>
                <a:cubicBezTo>
                  <a:pt x="4798341" y="509709"/>
                  <a:pt x="4781550" y="533405"/>
                  <a:pt x="4781550" y="561023"/>
                </a:cubicBezTo>
                <a:cubicBezTo>
                  <a:pt x="4781550" y="588641"/>
                  <a:pt x="4798341" y="612337"/>
                  <a:pt x="4822272" y="622459"/>
                </a:cubicBezTo>
                <a:lnTo>
                  <a:pt x="4838700" y="625775"/>
                </a:lnTo>
                <a:lnTo>
                  <a:pt x="4838700" y="705345"/>
                </a:lnTo>
                <a:lnTo>
                  <a:pt x="4822272" y="708662"/>
                </a:lnTo>
                <a:cubicBezTo>
                  <a:pt x="4798341" y="718783"/>
                  <a:pt x="4781550" y="742479"/>
                  <a:pt x="4781550" y="770097"/>
                </a:cubicBezTo>
                <a:cubicBezTo>
                  <a:pt x="4781550" y="797715"/>
                  <a:pt x="4798341" y="821411"/>
                  <a:pt x="4822272" y="831533"/>
                </a:cubicBezTo>
                <a:lnTo>
                  <a:pt x="4838700" y="834849"/>
                </a:lnTo>
                <a:lnTo>
                  <a:pt x="4838700" y="914419"/>
                </a:lnTo>
                <a:lnTo>
                  <a:pt x="4822272" y="917736"/>
                </a:lnTo>
                <a:cubicBezTo>
                  <a:pt x="4798341" y="927857"/>
                  <a:pt x="4781550" y="951553"/>
                  <a:pt x="4781550" y="979171"/>
                </a:cubicBezTo>
                <a:cubicBezTo>
                  <a:pt x="4781550" y="1006789"/>
                  <a:pt x="4798341" y="1030485"/>
                  <a:pt x="4822272" y="1040607"/>
                </a:cubicBezTo>
                <a:lnTo>
                  <a:pt x="4838700" y="1043923"/>
                </a:lnTo>
                <a:lnTo>
                  <a:pt x="4838700" y="1123491"/>
                </a:lnTo>
                <a:lnTo>
                  <a:pt x="4822272" y="1126808"/>
                </a:lnTo>
                <a:cubicBezTo>
                  <a:pt x="4798341" y="1136929"/>
                  <a:pt x="4781550" y="1160625"/>
                  <a:pt x="4781550" y="1188243"/>
                </a:cubicBezTo>
                <a:cubicBezTo>
                  <a:pt x="4781550" y="1215861"/>
                  <a:pt x="4798341" y="1239557"/>
                  <a:pt x="4822272" y="1249679"/>
                </a:cubicBezTo>
                <a:lnTo>
                  <a:pt x="4838700" y="1252995"/>
                </a:lnTo>
                <a:lnTo>
                  <a:pt x="4838700" y="1323975"/>
                </a:lnTo>
                <a:lnTo>
                  <a:pt x="0" y="1323975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7C53DECA-A5E8-4D5D-B13F-D6AD333809F9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-1" y="2868613"/>
            <a:ext cx="4791456" cy="3175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C0B7D759-A40B-4440-8F92-5C4DE42253A7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-1" y="3960813"/>
            <a:ext cx="4791456" cy="3175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close up of an animal&#10;&#10;Description generated with high confidence">
            <a:extLst>
              <a:ext uri="{FF2B5EF4-FFF2-40B4-BE49-F238E27FC236}">
                <a16:creationId xmlns="" xmlns:a16="http://schemas.microsoft.com/office/drawing/2014/main" id="{82A668D6-CC7F-4CD6-B392-248FC8DBE5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153" y="300582"/>
            <a:ext cx="3073438" cy="267765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96936AB-F6B8-483E-A4F6-54D18197510B}"/>
              </a:ext>
            </a:extLst>
          </p:cNvPr>
          <p:cNvSpPr txBox="1"/>
          <p:nvPr/>
        </p:nvSpPr>
        <p:spPr>
          <a:xfrm>
            <a:off x="718458" y="2868613"/>
            <a:ext cx="3553604" cy="1092200"/>
          </a:xfrm>
          <a:prstGeom prst="rect">
            <a:avLst/>
          </a:prstGeom>
          <a:noFill/>
          <a:ln w="174625" cap="sq" cmpd="thinThick">
            <a:noFill/>
            <a:miter lim="800000"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Asset Mapping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CC7480C6-409F-4438-B32B-BBA8C7FF901C}"/>
              </a:ext>
            </a:extLst>
          </p:cNvPr>
          <p:cNvSpPr/>
          <p:nvPr/>
        </p:nvSpPr>
        <p:spPr>
          <a:xfrm>
            <a:off x="4391330" y="4207063"/>
            <a:ext cx="791993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At your table . . . share</a:t>
            </a:r>
          </a:p>
          <a:p>
            <a:endParaRPr lang="en-US" sz="2800" dirty="0"/>
          </a:p>
          <a:p>
            <a:pPr algn="ctr"/>
            <a:r>
              <a:rPr lang="en-US" sz="2800" dirty="0"/>
              <a:t>What signs of God’s grace have you witnessed lately?  </a:t>
            </a:r>
          </a:p>
          <a:p>
            <a:pPr algn="ctr"/>
            <a:r>
              <a:rPr lang="en-US" sz="2800" dirty="0"/>
              <a:t>(in your church, in your community, or in your life)</a:t>
            </a:r>
          </a:p>
        </p:txBody>
      </p:sp>
      <p:pic>
        <p:nvPicPr>
          <p:cNvPr id="11" name="Picture 10" descr="A close up of a logo&#10;&#10;Description generated with very high confidence">
            <a:extLst>
              <a:ext uri="{FF2B5EF4-FFF2-40B4-BE49-F238E27FC236}">
                <a16:creationId xmlns="" xmlns:a16="http://schemas.microsoft.com/office/drawing/2014/main" id="{B101E058-DDCE-4A3B-AD2D-88A8B2DD15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1045" y="224266"/>
            <a:ext cx="3418022" cy="291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21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Document 8">
            <a:extLst>
              <a:ext uri="{FF2B5EF4-FFF2-40B4-BE49-F238E27FC236}">
                <a16:creationId xmlns="" xmlns:a16="http://schemas.microsoft.com/office/drawing/2014/main" id="{D12DDE76-C203-4047-9998-63900085B5E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rgbClr val="535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close up of a logo&#10;&#10;Description generated with very high confidence">
            <a:extLst>
              <a:ext uri="{FF2B5EF4-FFF2-40B4-BE49-F238E27FC236}">
                <a16:creationId xmlns="" xmlns:a16="http://schemas.microsoft.com/office/drawing/2014/main" id="{B729CCFA-ACDA-4EE5-BE32-BCBAFCC394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7933" y="1620157"/>
            <a:ext cx="7347537" cy="361866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7A84CE8-E1DF-4ACF-B11F-D1ECB9DEE06B}"/>
              </a:ext>
            </a:extLst>
          </p:cNvPr>
          <p:cNvSpPr txBox="1"/>
          <p:nvPr/>
        </p:nvSpPr>
        <p:spPr>
          <a:xfrm>
            <a:off x="838200" y="171162"/>
            <a:ext cx="2840182" cy="2371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Asset Mapping – A Beginning</a:t>
            </a:r>
          </a:p>
        </p:txBody>
      </p:sp>
      <p:pic>
        <p:nvPicPr>
          <p:cNvPr id="6" name="Picture 5" descr="A close up of a logo&#10;&#10;Description generated with very high confidence">
            <a:extLst>
              <a:ext uri="{FF2B5EF4-FFF2-40B4-BE49-F238E27FC236}">
                <a16:creationId xmlns="" xmlns:a16="http://schemas.microsoft.com/office/drawing/2014/main" id="{B19252D9-6686-4317-B663-429ED4A555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288" y="1619669"/>
            <a:ext cx="7347537" cy="3618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532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generated with very high confidence">
            <a:extLst>
              <a:ext uri="{FF2B5EF4-FFF2-40B4-BE49-F238E27FC236}">
                <a16:creationId xmlns="" xmlns:a16="http://schemas.microsoft.com/office/drawing/2014/main" id="{5375D2EC-24C3-4C5F-939D-C8F3038B91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85" r="6097" b="-1"/>
          <a:stretch/>
        </p:blipFill>
        <p:spPr>
          <a:xfrm>
            <a:off x="5697415" y="3265081"/>
            <a:ext cx="5851118" cy="3234194"/>
          </a:xfrm>
          <a:prstGeom prst="rect">
            <a:avLst/>
          </a:prstGeom>
        </p:spPr>
      </p:pic>
      <p:pic>
        <p:nvPicPr>
          <p:cNvPr id="3" name="Picture 2" descr="A picture containing person, man, text, indoor&#10;&#10;Description generated with very high confidence">
            <a:extLst>
              <a:ext uri="{FF2B5EF4-FFF2-40B4-BE49-F238E27FC236}">
                <a16:creationId xmlns="" xmlns:a16="http://schemas.microsoft.com/office/drawing/2014/main" id="{3DC35FD3-3DB3-45B4-B4F6-13DF56AEF06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4526"/>
          <a:stretch/>
        </p:blipFill>
        <p:spPr>
          <a:xfrm>
            <a:off x="643467" y="-5"/>
            <a:ext cx="6082711" cy="3920044"/>
          </a:xfrm>
          <a:custGeom>
            <a:avLst/>
            <a:gdLst>
              <a:gd name="connsiteX0" fmla="*/ 0 w 6082711"/>
              <a:gd name="connsiteY0" fmla="*/ 0 h 3920044"/>
              <a:gd name="connsiteX1" fmla="*/ 6082711 w 6082711"/>
              <a:gd name="connsiteY1" fmla="*/ 0 h 3920044"/>
              <a:gd name="connsiteX2" fmla="*/ 6082711 w 6082711"/>
              <a:gd name="connsiteY2" fmla="*/ 3103225 h 3920044"/>
              <a:gd name="connsiteX3" fmla="*/ 4614930 w 6082711"/>
              <a:gd name="connsiteY3" fmla="*/ 3103225 h 3920044"/>
              <a:gd name="connsiteX4" fmla="*/ 4614930 w 6082711"/>
              <a:gd name="connsiteY4" fmla="*/ 3920044 h 3920044"/>
              <a:gd name="connsiteX5" fmla="*/ 0 w 6082711"/>
              <a:gd name="connsiteY5" fmla="*/ 3920044 h 3920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82711" h="3920044">
                <a:moveTo>
                  <a:pt x="0" y="0"/>
                </a:moveTo>
                <a:lnTo>
                  <a:pt x="6082711" y="0"/>
                </a:lnTo>
                <a:lnTo>
                  <a:pt x="6082711" y="3103225"/>
                </a:lnTo>
                <a:lnTo>
                  <a:pt x="4614930" y="3103225"/>
                </a:lnTo>
                <a:lnTo>
                  <a:pt x="4614930" y="3920044"/>
                </a:lnTo>
                <a:lnTo>
                  <a:pt x="0" y="3920044"/>
                </a:lnTo>
                <a:close/>
              </a:path>
            </a:pathLst>
          </a:custGeom>
        </p:spPr>
      </p:pic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E97C36FC-DEAA-4DCA-B0AB-7F9357FA401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887045" y="643467"/>
            <a:ext cx="4661488" cy="2460741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278C38CD-A630-49FF-8417-6792A2B13F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3468" y="4080063"/>
            <a:ext cx="4614930" cy="2156145"/>
          </a:xfrm>
          <a:prstGeom prst="rect">
            <a:avLst/>
          </a:prstGeom>
          <a:solidFill>
            <a:schemeClr val="tx1">
              <a:lumMod val="50000"/>
              <a:lumOff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21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84A6FE3-558A-426E-B9F8-8A334F603B62}"/>
              </a:ext>
            </a:extLst>
          </p:cNvPr>
          <p:cNvSpPr/>
          <p:nvPr/>
        </p:nvSpPr>
        <p:spPr>
          <a:xfrm>
            <a:off x="5746067" y="632098"/>
            <a:ext cx="6324013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What is an Asset . . . Word association . . . </a:t>
            </a:r>
          </a:p>
          <a:p>
            <a:endParaRPr lang="en-US" sz="2800" dirty="0"/>
          </a:p>
          <a:p>
            <a:r>
              <a:rPr lang="en-US" sz="2800" dirty="0"/>
              <a:t>Resource . . .</a:t>
            </a:r>
          </a:p>
          <a:p>
            <a:r>
              <a:rPr lang="en-US" sz="2800" dirty="0"/>
              <a:t>Gifts . . .</a:t>
            </a:r>
          </a:p>
          <a:p>
            <a:r>
              <a:rPr lang="en-US" sz="2800" dirty="0"/>
              <a:t>Blessing . . . </a:t>
            </a:r>
          </a:p>
          <a:p>
            <a:r>
              <a:rPr lang="en-US" sz="2800" dirty="0"/>
              <a:t>Good point . . .  </a:t>
            </a:r>
          </a:p>
          <a:p>
            <a:r>
              <a:rPr lang="en-US" sz="2800" dirty="0"/>
              <a:t>Strength . . . </a:t>
            </a:r>
          </a:p>
          <a:p>
            <a:r>
              <a:rPr lang="en-US" sz="2800" dirty="0"/>
              <a:t>Benefit . . .   </a:t>
            </a:r>
          </a:p>
          <a:p>
            <a:r>
              <a:rPr lang="en-US" sz="2800" dirty="0"/>
              <a:t>Forte . . .  </a:t>
            </a:r>
          </a:p>
          <a:p>
            <a:r>
              <a:rPr lang="en-US" sz="2800" dirty="0"/>
              <a:t>Virtue . . .  </a:t>
            </a:r>
          </a:p>
          <a:p>
            <a:r>
              <a:rPr lang="en-US" sz="2800" dirty="0"/>
              <a:t>Boon . . . </a:t>
            </a:r>
          </a:p>
          <a:p>
            <a:r>
              <a:rPr lang="en-US" sz="2800" dirty="0"/>
              <a:t>Plus</a:t>
            </a:r>
            <a:r>
              <a:rPr lang="en-US" sz="4000" b="1" dirty="0"/>
              <a:t>+</a:t>
            </a:r>
          </a:p>
        </p:txBody>
      </p:sp>
      <p:pic>
        <p:nvPicPr>
          <p:cNvPr id="3" name="Picture 2" descr="A close up of a logo&#10;&#10;Description generated with very high confidence">
            <a:extLst>
              <a:ext uri="{FF2B5EF4-FFF2-40B4-BE49-F238E27FC236}">
                <a16:creationId xmlns="" xmlns:a16="http://schemas.microsoft.com/office/drawing/2014/main" id="{BC4A5A8D-1D38-4822-8C26-D7E3436114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31" y="2963103"/>
            <a:ext cx="5464136" cy="355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590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59A309A7-1751-4ABE-A3C1-EEC40366AD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535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="" xmlns:a16="http://schemas.microsoft.com/office/drawing/2014/main" id="{967D8EB6-EAE1-4F9C-B398-83321E2872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>
            <a:solidFill>
              <a:srgbClr val="06A1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close up of a logo&#10;&#10;Description generated with very high confidence">
            <a:extLst>
              <a:ext uri="{FF2B5EF4-FFF2-40B4-BE49-F238E27FC236}">
                <a16:creationId xmlns="" xmlns:a16="http://schemas.microsoft.com/office/drawing/2014/main" id="{7B768606-37AE-4010-9BC4-1197BACB52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3068961"/>
            <a:ext cx="1462088" cy="720078"/>
          </a:xfrm>
          <a:prstGeom prst="rect">
            <a:avLst/>
          </a:prstGeom>
        </p:spPr>
      </p:pic>
      <p:graphicFrame>
        <p:nvGraphicFramePr>
          <p:cNvPr id="4" name="Diagram 3">
            <a:extLst>
              <a:ext uri="{FF2B5EF4-FFF2-40B4-BE49-F238E27FC236}">
                <a16:creationId xmlns="" xmlns:a16="http://schemas.microsoft.com/office/drawing/2014/main" id="{11B669B4-7A38-49A8-9E20-A9CB86D82E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7594054"/>
              </p:ext>
            </p:extLst>
          </p:nvPr>
        </p:nvGraphicFramePr>
        <p:xfrm>
          <a:off x="415233" y="795130"/>
          <a:ext cx="8128000" cy="53432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3A493E8F-0384-45E7-A835-5615E285A9BB}"/>
              </a:ext>
            </a:extLst>
          </p:cNvPr>
          <p:cNvSpPr txBox="1"/>
          <p:nvPr/>
        </p:nvSpPr>
        <p:spPr>
          <a:xfrm>
            <a:off x="3525078" y="3273285"/>
            <a:ext cx="19480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ASSETS</a:t>
            </a:r>
          </a:p>
        </p:txBody>
      </p:sp>
    </p:spTree>
    <p:extLst>
      <p:ext uri="{BB962C8B-B14F-4D97-AF65-F5344CB8AC3E}">
        <p14:creationId xmlns:p14="http://schemas.microsoft.com/office/powerpoint/2010/main" val="3537178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45" y="1400556"/>
            <a:ext cx="11785939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>
                <a:solidFill>
                  <a:srgbClr val="0000FF"/>
                </a:solidFill>
              </a:rPr>
              <a:t>Asset Mapping Overview</a:t>
            </a:r>
            <a:endParaRPr lang="en-US" sz="2400" dirty="0">
              <a:solidFill>
                <a:srgbClr val="0000FF"/>
              </a:solidFill>
            </a:endParaRPr>
          </a:p>
          <a:p>
            <a:pPr lvl="1" algn="ctr"/>
            <a:endParaRPr lang="en-US" sz="1400" b="1" dirty="0">
              <a:solidFill>
                <a:srgbClr val="0000FF"/>
              </a:solidFill>
            </a:endParaRPr>
          </a:p>
          <a:p>
            <a:pPr lvl="1" algn="ctr"/>
            <a:endParaRPr lang="en-US" sz="1400" dirty="0"/>
          </a:p>
          <a:p>
            <a:pPr marL="915988" lvl="2" indent="-285750">
              <a:buFont typeface="Arial"/>
              <a:buChar char="•"/>
              <a:tabLst>
                <a:tab pos="739775" algn="l"/>
              </a:tabLst>
            </a:pPr>
            <a:r>
              <a:rPr lang="en-US" sz="2400" b="1" dirty="0"/>
              <a:t>Physical Assets</a:t>
            </a:r>
            <a:r>
              <a:rPr lang="en-US" sz="2400" dirty="0"/>
              <a:t>:  Things we can touch and see, land, equipment, spaces.</a:t>
            </a:r>
          </a:p>
          <a:p>
            <a:pPr marL="630238" lvl="2">
              <a:tabLst>
                <a:tab pos="739775" algn="l"/>
              </a:tabLst>
            </a:pPr>
            <a:endParaRPr lang="en-US" sz="2400" dirty="0"/>
          </a:p>
          <a:p>
            <a:pPr marL="915988" lvl="2" indent="-285750">
              <a:buFont typeface="Arial"/>
              <a:buChar char="•"/>
              <a:tabLst>
                <a:tab pos="739775" algn="l"/>
              </a:tabLst>
            </a:pPr>
            <a:r>
              <a:rPr lang="en-US" sz="2400" b="1" dirty="0"/>
              <a:t>Individual Assets</a:t>
            </a:r>
            <a:r>
              <a:rPr lang="en-US" sz="2400" dirty="0"/>
              <a:t>:  Gifts, skills, experiences of individuals</a:t>
            </a:r>
          </a:p>
          <a:p>
            <a:pPr marL="630238" lvl="2">
              <a:tabLst>
                <a:tab pos="739775" algn="l"/>
              </a:tabLst>
            </a:pPr>
            <a:endParaRPr lang="en-US" sz="2400" dirty="0"/>
          </a:p>
          <a:p>
            <a:pPr marL="915988" lvl="2" indent="-285750">
              <a:buFont typeface="Arial"/>
              <a:buChar char="•"/>
              <a:tabLst>
                <a:tab pos="739775" algn="l"/>
              </a:tabLst>
            </a:pPr>
            <a:r>
              <a:rPr lang="en-US" sz="2400" b="1" dirty="0"/>
              <a:t>Network Assets</a:t>
            </a:r>
            <a:r>
              <a:rPr lang="en-US" sz="2400" dirty="0"/>
              <a:t>:   Relational connections from formal associations to informal but regular group meetings.</a:t>
            </a:r>
          </a:p>
          <a:p>
            <a:pPr marL="630238" lvl="2">
              <a:tabLst>
                <a:tab pos="739775" algn="l"/>
              </a:tabLst>
            </a:pPr>
            <a:endParaRPr lang="en-US" sz="2400" dirty="0"/>
          </a:p>
          <a:p>
            <a:pPr marL="915988" lvl="2" indent="-285750">
              <a:buFont typeface="Arial"/>
              <a:buChar char="•"/>
              <a:tabLst>
                <a:tab pos="739775" algn="l"/>
              </a:tabLst>
            </a:pPr>
            <a:r>
              <a:rPr lang="en-US" sz="2400" b="1" dirty="0"/>
              <a:t>Institutional Assets</a:t>
            </a:r>
            <a:r>
              <a:rPr lang="en-US" sz="2400" dirty="0"/>
              <a:t>:  Agencies, corporations, hospitals (for profit or not-for profit)</a:t>
            </a:r>
          </a:p>
          <a:p>
            <a:pPr marL="630238" lvl="2">
              <a:tabLst>
                <a:tab pos="739775" algn="l"/>
              </a:tabLst>
            </a:pPr>
            <a:endParaRPr lang="en-US" sz="2400" dirty="0"/>
          </a:p>
          <a:p>
            <a:pPr marL="915988" lvl="2" indent="-285750">
              <a:buFont typeface="Arial"/>
              <a:buChar char="•"/>
              <a:tabLst>
                <a:tab pos="739775" algn="l"/>
              </a:tabLst>
            </a:pPr>
            <a:r>
              <a:rPr lang="en-US" sz="2400" b="1" dirty="0"/>
              <a:t>Economic Assets</a:t>
            </a:r>
            <a:r>
              <a:rPr lang="en-US" sz="2400" dirty="0"/>
              <a:t>:  Capacity to produce goods and services for money, foundations, endowments, corporations, micro-enterprise</a:t>
            </a:r>
          </a:p>
        </p:txBody>
      </p:sp>
      <p:pic>
        <p:nvPicPr>
          <p:cNvPr id="3" name="Picture 2" descr="A close up of a logo&#10;&#10;Description generated with very high confidence">
            <a:extLst>
              <a:ext uri="{FF2B5EF4-FFF2-40B4-BE49-F238E27FC236}">
                <a16:creationId xmlns="" xmlns:a16="http://schemas.microsoft.com/office/drawing/2014/main" id="{E2534117-B65E-45F5-A202-D69ACF2180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4" y="168810"/>
            <a:ext cx="3899161" cy="1482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218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close up of a logo&#10;&#10;Description generated with very high confidence">
            <a:extLst>
              <a:ext uri="{FF2B5EF4-FFF2-40B4-BE49-F238E27FC236}">
                <a16:creationId xmlns="" xmlns:a16="http://schemas.microsoft.com/office/drawing/2014/main" id="{0347C74D-B4E9-46DE-B95B-1370C4F16D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31" y="1153550"/>
            <a:ext cx="2756691" cy="256557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E58F9AE-FC62-4C1C-9AE1-2EFE9467ADC3}"/>
              </a:ext>
            </a:extLst>
          </p:cNvPr>
          <p:cNvSpPr txBox="1"/>
          <p:nvPr/>
        </p:nvSpPr>
        <p:spPr>
          <a:xfrm>
            <a:off x="4192172" y="393892"/>
            <a:ext cx="528945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Asset Mapping . . . Our First Step</a:t>
            </a:r>
          </a:p>
          <a:p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/>
              <a:t>Recognize Our Assets</a:t>
            </a:r>
          </a:p>
          <a:p>
            <a:pPr marL="514350" indent="-514350">
              <a:buAutoNum type="arabicPeriod"/>
            </a:pP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/>
              <a:t>Write down one asset in LARGE BLOCK LETTERS on a 3 x 5 card</a:t>
            </a:r>
          </a:p>
          <a:p>
            <a:pPr marL="514350" indent="-514350">
              <a:buAutoNum type="arabicPeriod"/>
            </a:pP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/>
              <a:t>Be specific (not “the building” but 100 seats in the sanctuary).  Be creative.</a:t>
            </a:r>
          </a:p>
          <a:p>
            <a:pPr marL="514350" indent="-514350">
              <a:buAutoNum type="arabicPeriod"/>
            </a:pP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/>
              <a:t>Write down as many assets as you can think of personally in the next 10 minutes. </a:t>
            </a:r>
          </a:p>
        </p:txBody>
      </p:sp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="" xmlns:a16="http://schemas.microsoft.com/office/drawing/2014/main" id="{E1B3F13A-2661-4CDD-96D7-775F94CDD5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52" y="3719129"/>
            <a:ext cx="3202402" cy="1514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818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428</Words>
  <Application>Microsoft Macintosh PowerPoint</Application>
  <PresentationFormat>Custom</PresentationFormat>
  <Paragraphs>72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Pietrzyk</dc:creator>
  <cp:lastModifiedBy>Linda Cannell</cp:lastModifiedBy>
  <cp:revision>27</cp:revision>
  <dcterms:created xsi:type="dcterms:W3CDTF">2018-02-16T16:15:29Z</dcterms:created>
  <dcterms:modified xsi:type="dcterms:W3CDTF">2019-11-28T17:02:44Z</dcterms:modified>
</cp:coreProperties>
</file>